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2" r:id="rId2"/>
  </p:sldMasterIdLst>
  <p:notesMasterIdLst>
    <p:notesMasterId r:id="rId32"/>
  </p:notesMasterIdLst>
  <p:handoutMasterIdLst>
    <p:handoutMasterId r:id="rId33"/>
  </p:handoutMasterIdLst>
  <p:sldIdLst>
    <p:sldId id="278" r:id="rId3"/>
    <p:sldId id="432" r:id="rId4"/>
    <p:sldId id="390" r:id="rId5"/>
    <p:sldId id="405" r:id="rId6"/>
    <p:sldId id="427" r:id="rId7"/>
    <p:sldId id="433" r:id="rId8"/>
    <p:sldId id="391" r:id="rId9"/>
    <p:sldId id="261" r:id="rId10"/>
    <p:sldId id="415" r:id="rId11"/>
    <p:sldId id="392" r:id="rId12"/>
    <p:sldId id="411" r:id="rId13"/>
    <p:sldId id="434" r:id="rId14"/>
    <p:sldId id="389" r:id="rId15"/>
    <p:sldId id="419" r:id="rId16"/>
    <p:sldId id="418" r:id="rId17"/>
    <p:sldId id="430" r:id="rId18"/>
    <p:sldId id="260" r:id="rId19"/>
    <p:sldId id="258" r:id="rId20"/>
    <p:sldId id="259" r:id="rId21"/>
    <p:sldId id="257" r:id="rId22"/>
    <p:sldId id="439" r:id="rId23"/>
    <p:sldId id="416" r:id="rId24"/>
    <p:sldId id="414" r:id="rId25"/>
    <p:sldId id="404" r:id="rId26"/>
    <p:sldId id="437" r:id="rId27"/>
    <p:sldId id="431" r:id="rId28"/>
    <p:sldId id="423" r:id="rId29"/>
    <p:sldId id="424" r:id="rId30"/>
    <p:sldId id="425" r:id="rId31"/>
  </p:sldIdLst>
  <p:sldSz cx="9144000" cy="5143500" type="screen16x9"/>
  <p:notesSz cx="6858000" cy="9144000"/>
  <p:defaultTextStyle>
    <a:defPPr>
      <a:defRPr lang="en-US"/>
    </a:defPPr>
    <a:lvl1pPr marL="0" algn="l" defTabSz="896112" rtl="0" eaLnBrk="1" latinLnBrk="0" hangingPunct="1">
      <a:defRPr sz="1800" kern="1200">
        <a:solidFill>
          <a:schemeClr val="tx1"/>
        </a:solidFill>
        <a:latin typeface="+mn-lt"/>
        <a:ea typeface="+mn-ea"/>
        <a:cs typeface="+mn-cs"/>
      </a:defRPr>
    </a:lvl1pPr>
    <a:lvl2pPr marL="448056" algn="l" defTabSz="896112" rtl="0" eaLnBrk="1" latinLnBrk="0" hangingPunct="1">
      <a:defRPr sz="1800" kern="1200">
        <a:solidFill>
          <a:schemeClr val="tx1"/>
        </a:solidFill>
        <a:latin typeface="+mn-lt"/>
        <a:ea typeface="+mn-ea"/>
        <a:cs typeface="+mn-cs"/>
      </a:defRPr>
    </a:lvl2pPr>
    <a:lvl3pPr marL="896112" algn="l" defTabSz="896112" rtl="0" eaLnBrk="1" latinLnBrk="0" hangingPunct="1">
      <a:defRPr sz="1800" kern="1200">
        <a:solidFill>
          <a:schemeClr val="tx1"/>
        </a:solidFill>
        <a:latin typeface="+mn-lt"/>
        <a:ea typeface="+mn-ea"/>
        <a:cs typeface="+mn-cs"/>
      </a:defRPr>
    </a:lvl3pPr>
    <a:lvl4pPr marL="1344168" algn="l" defTabSz="896112" rtl="0" eaLnBrk="1" latinLnBrk="0" hangingPunct="1">
      <a:defRPr sz="1800" kern="1200">
        <a:solidFill>
          <a:schemeClr val="tx1"/>
        </a:solidFill>
        <a:latin typeface="+mn-lt"/>
        <a:ea typeface="+mn-ea"/>
        <a:cs typeface="+mn-cs"/>
      </a:defRPr>
    </a:lvl4pPr>
    <a:lvl5pPr marL="1792224" algn="l" defTabSz="896112" rtl="0" eaLnBrk="1" latinLnBrk="0" hangingPunct="1">
      <a:defRPr sz="1800" kern="1200">
        <a:solidFill>
          <a:schemeClr val="tx1"/>
        </a:solidFill>
        <a:latin typeface="+mn-lt"/>
        <a:ea typeface="+mn-ea"/>
        <a:cs typeface="+mn-cs"/>
      </a:defRPr>
    </a:lvl5pPr>
    <a:lvl6pPr marL="2240280" algn="l" defTabSz="896112" rtl="0" eaLnBrk="1" latinLnBrk="0" hangingPunct="1">
      <a:defRPr sz="1800" kern="1200">
        <a:solidFill>
          <a:schemeClr val="tx1"/>
        </a:solidFill>
        <a:latin typeface="+mn-lt"/>
        <a:ea typeface="+mn-ea"/>
        <a:cs typeface="+mn-cs"/>
      </a:defRPr>
    </a:lvl6pPr>
    <a:lvl7pPr marL="2688336" algn="l" defTabSz="896112" rtl="0" eaLnBrk="1" latinLnBrk="0" hangingPunct="1">
      <a:defRPr sz="1800" kern="1200">
        <a:solidFill>
          <a:schemeClr val="tx1"/>
        </a:solidFill>
        <a:latin typeface="+mn-lt"/>
        <a:ea typeface="+mn-ea"/>
        <a:cs typeface="+mn-cs"/>
      </a:defRPr>
    </a:lvl7pPr>
    <a:lvl8pPr marL="3136392" algn="l" defTabSz="896112" rtl="0" eaLnBrk="1" latinLnBrk="0" hangingPunct="1">
      <a:defRPr sz="1800" kern="1200">
        <a:solidFill>
          <a:schemeClr val="tx1"/>
        </a:solidFill>
        <a:latin typeface="+mn-lt"/>
        <a:ea typeface="+mn-ea"/>
        <a:cs typeface="+mn-cs"/>
      </a:defRPr>
    </a:lvl8pPr>
    <a:lvl9pPr marL="3584448" algn="l" defTabSz="8961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7190913" initials="9"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B7"/>
    <a:srgbClr val="FB9205"/>
    <a:srgbClr val="DFD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4" autoAdjust="0"/>
    <p:restoredTop sz="88306" autoAdjust="0"/>
  </p:normalViewPr>
  <p:slideViewPr>
    <p:cSldViewPr>
      <p:cViewPr varScale="1">
        <p:scale>
          <a:sx n="135" d="100"/>
          <a:sy n="135" d="100"/>
        </p:scale>
        <p:origin x="1144" y="168"/>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31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97190913\Desktop\wheat-yield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97190913\Desktop\wheat-yields.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97190913\Desktop\Potato%20Hybrids%20projection.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97190913\Desktop\Apple%20projec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Wheat  in India</a:t>
            </a:r>
          </a:p>
        </c:rich>
      </c:tx>
      <c:overlay val="0"/>
    </c:title>
    <c:autoTitleDeleted val="0"/>
    <c:plotArea>
      <c:layout/>
      <c:barChart>
        <c:barDir val="col"/>
        <c:grouping val="clustered"/>
        <c:varyColors val="0"/>
        <c:ser>
          <c:idx val="0"/>
          <c:order val="0"/>
          <c:tx>
            <c:strRef>
              <c:f>Sheet2!$B$1</c:f>
              <c:strCache>
                <c:ptCount val="1"/>
                <c:pt idx="0">
                  <c:v>Area ( Mil. Ha)</c:v>
                </c:pt>
              </c:strCache>
            </c:strRef>
          </c:tx>
          <c:spPr>
            <a:solidFill>
              <a:srgbClr val="00B050"/>
            </a:solidFill>
            <a:ln>
              <a:solidFill>
                <a:srgbClr val="C00000"/>
              </a:solidFill>
            </a:ln>
          </c:spPr>
          <c:invertIfNegative val="0"/>
          <c:dLbls>
            <c:spPr>
              <a:solidFill>
                <a:srgbClr val="FFC000"/>
              </a:solidFill>
              <a:ln>
                <a:solidFill>
                  <a:srgbClr val="C00000"/>
                </a:solid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Sheet2!$A$2:$A$22</c:f>
              <c:strCache>
                <c:ptCount val="21"/>
                <c:pt idx="0">
                  <c:v>Fy66</c:v>
                </c:pt>
                <c:pt idx="1">
                  <c:v>Fy67</c:v>
                </c:pt>
                <c:pt idx="2">
                  <c:v>Fy68</c:v>
                </c:pt>
                <c:pt idx="3">
                  <c:v>Fy69</c:v>
                </c:pt>
                <c:pt idx="4">
                  <c:v>Fy70</c:v>
                </c:pt>
                <c:pt idx="5">
                  <c:v>Fy71</c:v>
                </c:pt>
                <c:pt idx="6">
                  <c:v>Fy72</c:v>
                </c:pt>
                <c:pt idx="7">
                  <c:v>Fy73</c:v>
                </c:pt>
                <c:pt idx="8">
                  <c:v>Fy74</c:v>
                </c:pt>
                <c:pt idx="9">
                  <c:v>Fy75</c:v>
                </c:pt>
                <c:pt idx="10">
                  <c:v>Fy76</c:v>
                </c:pt>
                <c:pt idx="11">
                  <c:v>Fy77</c:v>
                </c:pt>
                <c:pt idx="12">
                  <c:v>Fy78</c:v>
                </c:pt>
                <c:pt idx="13">
                  <c:v>Fy79</c:v>
                </c:pt>
                <c:pt idx="14">
                  <c:v>Fy80</c:v>
                </c:pt>
                <c:pt idx="15">
                  <c:v>Fy81</c:v>
                </c:pt>
                <c:pt idx="16">
                  <c:v>Fy82</c:v>
                </c:pt>
                <c:pt idx="17">
                  <c:v>Fy83</c:v>
                </c:pt>
                <c:pt idx="18">
                  <c:v>Fy84</c:v>
                </c:pt>
                <c:pt idx="19">
                  <c:v>Fy85</c:v>
                </c:pt>
                <c:pt idx="20">
                  <c:v>Fy86</c:v>
                </c:pt>
              </c:strCache>
            </c:strRef>
          </c:cat>
          <c:val>
            <c:numRef>
              <c:f>Sheet2!$B$2:$B$22</c:f>
              <c:numCache>
                <c:formatCode>0</c:formatCode>
                <c:ptCount val="21"/>
                <c:pt idx="0">
                  <c:v>12.57</c:v>
                </c:pt>
                <c:pt idx="1">
                  <c:v>12.84</c:v>
                </c:pt>
                <c:pt idx="2">
                  <c:v>14.99</c:v>
                </c:pt>
                <c:pt idx="3">
                  <c:v>15.96</c:v>
                </c:pt>
                <c:pt idx="4">
                  <c:v>16.630000000000031</c:v>
                </c:pt>
                <c:pt idx="5">
                  <c:v>18.239999999999988</c:v>
                </c:pt>
                <c:pt idx="6">
                  <c:v>19.14</c:v>
                </c:pt>
                <c:pt idx="7">
                  <c:v>19.459999999999987</c:v>
                </c:pt>
                <c:pt idx="8">
                  <c:v>18.579999999999988</c:v>
                </c:pt>
                <c:pt idx="9">
                  <c:v>18.010000000000005</c:v>
                </c:pt>
                <c:pt idx="10">
                  <c:v>20.45</c:v>
                </c:pt>
                <c:pt idx="11">
                  <c:v>20.919999999999987</c:v>
                </c:pt>
                <c:pt idx="12">
                  <c:v>21.459999999999987</c:v>
                </c:pt>
                <c:pt idx="13">
                  <c:v>22.64</c:v>
                </c:pt>
                <c:pt idx="14">
                  <c:v>22.17</c:v>
                </c:pt>
                <c:pt idx="15">
                  <c:v>22.279999999999987</c:v>
                </c:pt>
                <c:pt idx="16">
                  <c:v>22.14</c:v>
                </c:pt>
                <c:pt idx="17">
                  <c:v>23.57</c:v>
                </c:pt>
                <c:pt idx="18">
                  <c:v>24.67</c:v>
                </c:pt>
                <c:pt idx="19">
                  <c:v>23.56</c:v>
                </c:pt>
                <c:pt idx="20">
                  <c:v>23</c:v>
                </c:pt>
              </c:numCache>
            </c:numRef>
          </c:val>
          <c:extLst>
            <c:ext xmlns:c16="http://schemas.microsoft.com/office/drawing/2014/chart" uri="{C3380CC4-5D6E-409C-BE32-E72D297353CC}">
              <c16:uniqueId val="{00000000-2A22-6842-8F52-F519B404B008}"/>
            </c:ext>
          </c:extLst>
        </c:ser>
        <c:ser>
          <c:idx val="1"/>
          <c:order val="1"/>
          <c:tx>
            <c:strRef>
              <c:f>Sheet2!$C$1</c:f>
              <c:strCache>
                <c:ptCount val="1"/>
                <c:pt idx="0">
                  <c:v>Production ( Mil Mt)</c:v>
                </c:pt>
              </c:strCache>
            </c:strRef>
          </c:tx>
          <c:spPr>
            <a:solidFill>
              <a:srgbClr val="7030A0"/>
            </a:solidFill>
          </c:spPr>
          <c:invertIfNegative val="0"/>
          <c:dLbls>
            <c:spPr>
              <a:solidFill>
                <a:schemeClr val="accent1">
                  <a:lumMod val="75000"/>
                </a:schemeClr>
              </a:solidFill>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Sheet2!$A$2:$A$22</c:f>
              <c:strCache>
                <c:ptCount val="21"/>
                <c:pt idx="0">
                  <c:v>Fy66</c:v>
                </c:pt>
                <c:pt idx="1">
                  <c:v>Fy67</c:v>
                </c:pt>
                <c:pt idx="2">
                  <c:v>Fy68</c:v>
                </c:pt>
                <c:pt idx="3">
                  <c:v>Fy69</c:v>
                </c:pt>
                <c:pt idx="4">
                  <c:v>Fy70</c:v>
                </c:pt>
                <c:pt idx="5">
                  <c:v>Fy71</c:v>
                </c:pt>
                <c:pt idx="6">
                  <c:v>Fy72</c:v>
                </c:pt>
                <c:pt idx="7">
                  <c:v>Fy73</c:v>
                </c:pt>
                <c:pt idx="8">
                  <c:v>Fy74</c:v>
                </c:pt>
                <c:pt idx="9">
                  <c:v>Fy75</c:v>
                </c:pt>
                <c:pt idx="10">
                  <c:v>Fy76</c:v>
                </c:pt>
                <c:pt idx="11">
                  <c:v>Fy77</c:v>
                </c:pt>
                <c:pt idx="12">
                  <c:v>Fy78</c:v>
                </c:pt>
                <c:pt idx="13">
                  <c:v>Fy79</c:v>
                </c:pt>
                <c:pt idx="14">
                  <c:v>Fy80</c:v>
                </c:pt>
                <c:pt idx="15">
                  <c:v>Fy81</c:v>
                </c:pt>
                <c:pt idx="16">
                  <c:v>Fy82</c:v>
                </c:pt>
                <c:pt idx="17">
                  <c:v>Fy83</c:v>
                </c:pt>
                <c:pt idx="18">
                  <c:v>Fy84</c:v>
                </c:pt>
                <c:pt idx="19">
                  <c:v>Fy85</c:v>
                </c:pt>
                <c:pt idx="20">
                  <c:v>Fy86</c:v>
                </c:pt>
              </c:strCache>
            </c:strRef>
          </c:cat>
          <c:val>
            <c:numRef>
              <c:f>Sheet2!$C$2:$C$22</c:f>
              <c:numCache>
                <c:formatCode>0</c:formatCode>
                <c:ptCount val="21"/>
                <c:pt idx="0">
                  <c:v>10.4</c:v>
                </c:pt>
                <c:pt idx="1">
                  <c:v>11.39</c:v>
                </c:pt>
                <c:pt idx="2">
                  <c:v>16.54</c:v>
                </c:pt>
                <c:pt idx="3">
                  <c:v>18.649999999999999</c:v>
                </c:pt>
                <c:pt idx="4">
                  <c:v>20.09</c:v>
                </c:pt>
                <c:pt idx="5">
                  <c:v>23.830000000000005</c:v>
                </c:pt>
                <c:pt idx="6">
                  <c:v>26.41</c:v>
                </c:pt>
                <c:pt idx="7">
                  <c:v>24.74</c:v>
                </c:pt>
                <c:pt idx="8">
                  <c:v>21.779999999999987</c:v>
                </c:pt>
                <c:pt idx="9">
                  <c:v>24.1</c:v>
                </c:pt>
                <c:pt idx="10">
                  <c:v>28.84</c:v>
                </c:pt>
                <c:pt idx="11">
                  <c:v>29.01</c:v>
                </c:pt>
                <c:pt idx="12">
                  <c:v>31.75</c:v>
                </c:pt>
                <c:pt idx="13">
                  <c:v>35.51</c:v>
                </c:pt>
                <c:pt idx="14">
                  <c:v>31.830000000000005</c:v>
                </c:pt>
                <c:pt idx="15">
                  <c:v>36.309999999999995</c:v>
                </c:pt>
                <c:pt idx="16">
                  <c:v>37.449999999999996</c:v>
                </c:pt>
                <c:pt idx="17">
                  <c:v>42.790000000000013</c:v>
                </c:pt>
                <c:pt idx="18">
                  <c:v>45.48</c:v>
                </c:pt>
                <c:pt idx="19">
                  <c:v>44.07</c:v>
                </c:pt>
                <c:pt idx="20">
                  <c:v>47.05</c:v>
                </c:pt>
              </c:numCache>
            </c:numRef>
          </c:val>
          <c:extLst>
            <c:ext xmlns:c16="http://schemas.microsoft.com/office/drawing/2014/chart" uri="{C3380CC4-5D6E-409C-BE32-E72D297353CC}">
              <c16:uniqueId val="{00000001-2A22-6842-8F52-F519B404B008}"/>
            </c:ext>
          </c:extLst>
        </c:ser>
        <c:dLbls>
          <c:showLegendKey val="0"/>
          <c:showVal val="0"/>
          <c:showCatName val="0"/>
          <c:showSerName val="0"/>
          <c:showPercent val="0"/>
          <c:showBubbleSize val="0"/>
        </c:dLbls>
        <c:gapWidth val="75"/>
        <c:overlap val="-8"/>
        <c:axId val="41006592"/>
        <c:axId val="41008128"/>
      </c:barChart>
      <c:lineChart>
        <c:grouping val="standard"/>
        <c:varyColors val="0"/>
        <c:ser>
          <c:idx val="2"/>
          <c:order val="2"/>
          <c:tx>
            <c:strRef>
              <c:f>Sheet2!$D$1</c:f>
              <c:strCache>
                <c:ptCount val="1"/>
                <c:pt idx="0">
                  <c:v>Yield ( Kgs/ Ha)</c:v>
                </c:pt>
              </c:strCache>
            </c:strRef>
          </c:tx>
          <c:spPr>
            <a:ln>
              <a:solidFill>
                <a:srgbClr val="C00000"/>
              </a:solidFill>
            </a:ln>
          </c:spPr>
          <c:marker>
            <c:symbol val="none"/>
          </c:marker>
          <c:dLbls>
            <c:numFmt formatCode="General" sourceLinked="0"/>
            <c:spPr>
              <a:solidFill>
                <a:srgbClr val="FFB7B7"/>
              </a:solidFill>
              <a:ln>
                <a:solidFill>
                  <a:srgbClr val="00B050"/>
                </a:solid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Sheet2!$A$2:$A$22</c:f>
              <c:strCache>
                <c:ptCount val="21"/>
                <c:pt idx="0">
                  <c:v>Fy66</c:v>
                </c:pt>
                <c:pt idx="1">
                  <c:v>Fy67</c:v>
                </c:pt>
                <c:pt idx="2">
                  <c:v>Fy68</c:v>
                </c:pt>
                <c:pt idx="3">
                  <c:v>Fy69</c:v>
                </c:pt>
                <c:pt idx="4">
                  <c:v>Fy70</c:v>
                </c:pt>
                <c:pt idx="5">
                  <c:v>Fy71</c:v>
                </c:pt>
                <c:pt idx="6">
                  <c:v>Fy72</c:v>
                </c:pt>
                <c:pt idx="7">
                  <c:v>Fy73</c:v>
                </c:pt>
                <c:pt idx="8">
                  <c:v>Fy74</c:v>
                </c:pt>
                <c:pt idx="9">
                  <c:v>Fy75</c:v>
                </c:pt>
                <c:pt idx="10">
                  <c:v>Fy76</c:v>
                </c:pt>
                <c:pt idx="11">
                  <c:v>Fy77</c:v>
                </c:pt>
                <c:pt idx="12">
                  <c:v>Fy78</c:v>
                </c:pt>
                <c:pt idx="13">
                  <c:v>Fy79</c:v>
                </c:pt>
                <c:pt idx="14">
                  <c:v>Fy80</c:v>
                </c:pt>
                <c:pt idx="15">
                  <c:v>Fy81</c:v>
                </c:pt>
                <c:pt idx="16">
                  <c:v>Fy82</c:v>
                </c:pt>
                <c:pt idx="17">
                  <c:v>Fy83</c:v>
                </c:pt>
                <c:pt idx="18">
                  <c:v>Fy84</c:v>
                </c:pt>
                <c:pt idx="19">
                  <c:v>Fy85</c:v>
                </c:pt>
                <c:pt idx="20">
                  <c:v>Fy86</c:v>
                </c:pt>
              </c:strCache>
            </c:strRef>
          </c:cat>
          <c:val>
            <c:numRef>
              <c:f>Sheet2!$D$2:$D$22</c:f>
              <c:numCache>
                <c:formatCode>General</c:formatCode>
                <c:ptCount val="21"/>
                <c:pt idx="0">
                  <c:v>827</c:v>
                </c:pt>
                <c:pt idx="1">
                  <c:v>887</c:v>
                </c:pt>
                <c:pt idx="2">
                  <c:v>1103</c:v>
                </c:pt>
                <c:pt idx="3">
                  <c:v>1169</c:v>
                </c:pt>
                <c:pt idx="4">
                  <c:v>1208</c:v>
                </c:pt>
                <c:pt idx="5">
                  <c:v>1307</c:v>
                </c:pt>
                <c:pt idx="6">
                  <c:v>1380</c:v>
                </c:pt>
                <c:pt idx="7">
                  <c:v>1271</c:v>
                </c:pt>
                <c:pt idx="8">
                  <c:v>1172</c:v>
                </c:pt>
                <c:pt idx="9">
                  <c:v>1338</c:v>
                </c:pt>
                <c:pt idx="10">
                  <c:v>1410</c:v>
                </c:pt>
                <c:pt idx="11">
                  <c:v>1387</c:v>
                </c:pt>
                <c:pt idx="12">
                  <c:v>1480</c:v>
                </c:pt>
                <c:pt idx="13">
                  <c:v>1568</c:v>
                </c:pt>
                <c:pt idx="14">
                  <c:v>1436</c:v>
                </c:pt>
                <c:pt idx="15">
                  <c:v>1630</c:v>
                </c:pt>
                <c:pt idx="16">
                  <c:v>1691</c:v>
                </c:pt>
                <c:pt idx="17">
                  <c:v>1816</c:v>
                </c:pt>
                <c:pt idx="18">
                  <c:v>1843</c:v>
                </c:pt>
                <c:pt idx="19">
                  <c:v>1870</c:v>
                </c:pt>
                <c:pt idx="20">
                  <c:v>2046</c:v>
                </c:pt>
              </c:numCache>
            </c:numRef>
          </c:val>
          <c:smooth val="0"/>
          <c:extLst>
            <c:ext xmlns:c16="http://schemas.microsoft.com/office/drawing/2014/chart" uri="{C3380CC4-5D6E-409C-BE32-E72D297353CC}">
              <c16:uniqueId val="{00000002-2A22-6842-8F52-F519B404B008}"/>
            </c:ext>
          </c:extLst>
        </c:ser>
        <c:dLbls>
          <c:showLegendKey val="0"/>
          <c:showVal val="0"/>
          <c:showCatName val="0"/>
          <c:showSerName val="0"/>
          <c:showPercent val="0"/>
          <c:showBubbleSize val="0"/>
        </c:dLbls>
        <c:marker val="1"/>
        <c:smooth val="0"/>
        <c:axId val="41249024"/>
        <c:axId val="41247488"/>
      </c:lineChart>
      <c:catAx>
        <c:axId val="41006592"/>
        <c:scaling>
          <c:orientation val="minMax"/>
        </c:scaling>
        <c:delete val="0"/>
        <c:axPos val="b"/>
        <c:numFmt formatCode="General" sourceLinked="0"/>
        <c:majorTickMark val="none"/>
        <c:minorTickMark val="none"/>
        <c:tickLblPos val="nextTo"/>
        <c:txPr>
          <a:bodyPr rot="-5400000" vert="horz"/>
          <a:lstStyle/>
          <a:p>
            <a:pPr>
              <a:defRPr>
                <a:solidFill>
                  <a:schemeClr val="bg1"/>
                </a:solidFill>
              </a:defRPr>
            </a:pPr>
            <a:endParaRPr lang="en-US"/>
          </a:p>
        </c:txPr>
        <c:crossAx val="41008128"/>
        <c:crosses val="autoZero"/>
        <c:auto val="1"/>
        <c:lblAlgn val="ctr"/>
        <c:lblOffset val="100"/>
        <c:noMultiLvlLbl val="0"/>
      </c:catAx>
      <c:valAx>
        <c:axId val="41008128"/>
        <c:scaling>
          <c:orientation val="minMax"/>
        </c:scaling>
        <c:delete val="0"/>
        <c:axPos val="l"/>
        <c:majorGridlines/>
        <c:numFmt formatCode="0" sourceLinked="1"/>
        <c:majorTickMark val="none"/>
        <c:minorTickMark val="none"/>
        <c:tickLblPos val="nextTo"/>
        <c:spPr>
          <a:ln w="9525">
            <a:noFill/>
          </a:ln>
        </c:spPr>
        <c:txPr>
          <a:bodyPr/>
          <a:lstStyle/>
          <a:p>
            <a:pPr>
              <a:defRPr>
                <a:solidFill>
                  <a:schemeClr val="bg1"/>
                </a:solidFill>
              </a:defRPr>
            </a:pPr>
            <a:endParaRPr lang="en-US"/>
          </a:p>
        </c:txPr>
        <c:crossAx val="41006592"/>
        <c:crosses val="autoZero"/>
        <c:crossBetween val="between"/>
      </c:valAx>
      <c:valAx>
        <c:axId val="41247488"/>
        <c:scaling>
          <c:orientation val="minMax"/>
        </c:scaling>
        <c:delete val="0"/>
        <c:axPos val="r"/>
        <c:numFmt formatCode="General" sourceLinked="1"/>
        <c:majorTickMark val="out"/>
        <c:minorTickMark val="none"/>
        <c:tickLblPos val="nextTo"/>
        <c:txPr>
          <a:bodyPr/>
          <a:lstStyle/>
          <a:p>
            <a:pPr>
              <a:defRPr>
                <a:solidFill>
                  <a:schemeClr val="bg1"/>
                </a:solidFill>
              </a:defRPr>
            </a:pPr>
            <a:endParaRPr lang="en-US"/>
          </a:p>
        </c:txPr>
        <c:crossAx val="41249024"/>
        <c:crosses val="max"/>
        <c:crossBetween val="between"/>
      </c:valAx>
      <c:catAx>
        <c:axId val="41249024"/>
        <c:scaling>
          <c:orientation val="minMax"/>
        </c:scaling>
        <c:delete val="1"/>
        <c:axPos val="b"/>
        <c:numFmt formatCode="General" sourceLinked="1"/>
        <c:majorTickMark val="out"/>
        <c:minorTickMark val="none"/>
        <c:tickLblPos val="nextTo"/>
        <c:crossAx val="41247488"/>
        <c:crosses val="autoZero"/>
        <c:auto val="1"/>
        <c:lblAlgn val="ctr"/>
        <c:lblOffset val="100"/>
        <c:noMultiLvlLbl val="0"/>
      </c:catAx>
    </c:plotArea>
    <c:legend>
      <c:legendPos val="t"/>
      <c:overlay val="0"/>
      <c:txPr>
        <a:bodyPr/>
        <a:lstStyle/>
        <a:p>
          <a:pPr>
            <a:defRPr>
              <a:solidFill>
                <a:schemeClr val="bg1"/>
              </a:solidFill>
            </a:defRPr>
          </a:pPr>
          <a:endParaRPr lang="en-US"/>
        </a:p>
      </c:txPr>
    </c:legend>
    <c:plotVisOnly val="1"/>
    <c:dispBlanksAs val="gap"/>
    <c:showDLblsOverMax val="0"/>
  </c:chart>
  <c:spPr>
    <a:solidFill>
      <a:schemeClr val="tx1"/>
    </a:solidFill>
  </c:spPr>
  <c:txPr>
    <a:bodyPr/>
    <a:lstStyle/>
    <a:p>
      <a:pPr>
        <a:defRPr baseline="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bg1"/>
                </a:solidFill>
              </a:rPr>
              <a:t>Rice  in India</a:t>
            </a:r>
          </a:p>
        </c:rich>
      </c:tx>
      <c:overlay val="0"/>
    </c:title>
    <c:autoTitleDeleted val="0"/>
    <c:plotArea>
      <c:layout/>
      <c:barChart>
        <c:barDir val="col"/>
        <c:grouping val="clustered"/>
        <c:varyColors val="0"/>
        <c:ser>
          <c:idx val="0"/>
          <c:order val="0"/>
          <c:tx>
            <c:strRef>
              <c:f>Sheet2!$B$1</c:f>
              <c:strCache>
                <c:ptCount val="1"/>
                <c:pt idx="0">
                  <c:v>Area ( Mil. Ha)</c:v>
                </c:pt>
              </c:strCache>
            </c:strRef>
          </c:tx>
          <c:spPr>
            <a:solidFill>
              <a:srgbClr val="00B050"/>
            </a:solidFill>
            <a:ln>
              <a:solidFill>
                <a:srgbClr val="C00000"/>
              </a:solidFill>
            </a:ln>
          </c:spPr>
          <c:invertIfNegative val="0"/>
          <c:dLbls>
            <c:spPr>
              <a:solidFill>
                <a:srgbClr val="FFC000"/>
              </a:solidFill>
              <a:ln>
                <a:solidFill>
                  <a:srgbClr val="C00000"/>
                </a:solid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Sheet2!$A$2:$A$22</c:f>
              <c:strCache>
                <c:ptCount val="21"/>
                <c:pt idx="0">
                  <c:v>Fy66</c:v>
                </c:pt>
                <c:pt idx="1">
                  <c:v>Fy67</c:v>
                </c:pt>
                <c:pt idx="2">
                  <c:v>Fy68</c:v>
                </c:pt>
                <c:pt idx="3">
                  <c:v>Fy69</c:v>
                </c:pt>
                <c:pt idx="4">
                  <c:v>Fy70</c:v>
                </c:pt>
                <c:pt idx="5">
                  <c:v>Fy71</c:v>
                </c:pt>
                <c:pt idx="6">
                  <c:v>Fy72</c:v>
                </c:pt>
                <c:pt idx="7">
                  <c:v>Fy73</c:v>
                </c:pt>
                <c:pt idx="8">
                  <c:v>Fy74</c:v>
                </c:pt>
                <c:pt idx="9">
                  <c:v>Fy75</c:v>
                </c:pt>
                <c:pt idx="10">
                  <c:v>Fy76</c:v>
                </c:pt>
                <c:pt idx="11">
                  <c:v>Fy77</c:v>
                </c:pt>
                <c:pt idx="12">
                  <c:v>Fy78</c:v>
                </c:pt>
                <c:pt idx="13">
                  <c:v>Fy79</c:v>
                </c:pt>
                <c:pt idx="14">
                  <c:v>Fy80</c:v>
                </c:pt>
                <c:pt idx="15">
                  <c:v>Fy81</c:v>
                </c:pt>
                <c:pt idx="16">
                  <c:v>Fy82</c:v>
                </c:pt>
                <c:pt idx="17">
                  <c:v>Fy83</c:v>
                </c:pt>
                <c:pt idx="18">
                  <c:v>Fy84</c:v>
                </c:pt>
                <c:pt idx="19">
                  <c:v>Fy85</c:v>
                </c:pt>
                <c:pt idx="20">
                  <c:v>Fy86</c:v>
                </c:pt>
              </c:strCache>
            </c:strRef>
          </c:cat>
          <c:val>
            <c:numRef>
              <c:f>Sheet2!$B$2:$B$22</c:f>
              <c:numCache>
                <c:formatCode>0</c:formatCode>
                <c:ptCount val="21"/>
                <c:pt idx="0">
                  <c:v>35.47</c:v>
                </c:pt>
                <c:pt idx="1">
                  <c:v>35.25</c:v>
                </c:pt>
                <c:pt idx="2">
                  <c:v>36.44</c:v>
                </c:pt>
                <c:pt idx="3">
                  <c:v>36.97</c:v>
                </c:pt>
                <c:pt idx="4">
                  <c:v>37.68</c:v>
                </c:pt>
                <c:pt idx="5">
                  <c:v>37.590000000000003</c:v>
                </c:pt>
                <c:pt idx="6">
                  <c:v>37.760000000000012</c:v>
                </c:pt>
                <c:pt idx="7">
                  <c:v>36.6</c:v>
                </c:pt>
                <c:pt idx="8">
                  <c:v>38.290000000000013</c:v>
                </c:pt>
                <c:pt idx="9">
                  <c:v>37.89</c:v>
                </c:pt>
                <c:pt idx="10">
                  <c:v>39.480000000000004</c:v>
                </c:pt>
                <c:pt idx="11">
                  <c:v>38.51</c:v>
                </c:pt>
                <c:pt idx="12">
                  <c:v>40.28</c:v>
                </c:pt>
                <c:pt idx="13">
                  <c:v>40.480000000000004</c:v>
                </c:pt>
                <c:pt idx="14">
                  <c:v>39.42</c:v>
                </c:pt>
                <c:pt idx="15">
                  <c:v>40.15</c:v>
                </c:pt>
                <c:pt idx="16">
                  <c:v>40.71</c:v>
                </c:pt>
                <c:pt idx="17">
                  <c:v>38.260000000000012</c:v>
                </c:pt>
                <c:pt idx="18">
                  <c:v>41.24</c:v>
                </c:pt>
                <c:pt idx="19">
                  <c:v>41.160000000000011</c:v>
                </c:pt>
                <c:pt idx="20">
                  <c:v>41.14</c:v>
                </c:pt>
              </c:numCache>
            </c:numRef>
          </c:val>
          <c:extLst>
            <c:ext xmlns:c16="http://schemas.microsoft.com/office/drawing/2014/chart" uri="{C3380CC4-5D6E-409C-BE32-E72D297353CC}">
              <c16:uniqueId val="{00000000-3605-2641-9B38-B16104D94C02}"/>
            </c:ext>
          </c:extLst>
        </c:ser>
        <c:ser>
          <c:idx val="1"/>
          <c:order val="1"/>
          <c:tx>
            <c:strRef>
              <c:f>Sheet2!$C$1</c:f>
              <c:strCache>
                <c:ptCount val="1"/>
                <c:pt idx="0">
                  <c:v>Production ( Mil Mt)</c:v>
                </c:pt>
              </c:strCache>
            </c:strRef>
          </c:tx>
          <c:invertIfNegative val="0"/>
          <c:dLbls>
            <c:spPr>
              <a:solidFill>
                <a:schemeClr val="accent1">
                  <a:lumMod val="75000"/>
                </a:schemeClr>
              </a:solidFill>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Sheet2!$A$2:$A$22</c:f>
              <c:strCache>
                <c:ptCount val="21"/>
                <c:pt idx="0">
                  <c:v>Fy66</c:v>
                </c:pt>
                <c:pt idx="1">
                  <c:v>Fy67</c:v>
                </c:pt>
                <c:pt idx="2">
                  <c:v>Fy68</c:v>
                </c:pt>
                <c:pt idx="3">
                  <c:v>Fy69</c:v>
                </c:pt>
                <c:pt idx="4">
                  <c:v>Fy70</c:v>
                </c:pt>
                <c:pt idx="5">
                  <c:v>Fy71</c:v>
                </c:pt>
                <c:pt idx="6">
                  <c:v>Fy72</c:v>
                </c:pt>
                <c:pt idx="7">
                  <c:v>Fy73</c:v>
                </c:pt>
                <c:pt idx="8">
                  <c:v>Fy74</c:v>
                </c:pt>
                <c:pt idx="9">
                  <c:v>Fy75</c:v>
                </c:pt>
                <c:pt idx="10">
                  <c:v>Fy76</c:v>
                </c:pt>
                <c:pt idx="11">
                  <c:v>Fy77</c:v>
                </c:pt>
                <c:pt idx="12">
                  <c:v>Fy78</c:v>
                </c:pt>
                <c:pt idx="13">
                  <c:v>Fy79</c:v>
                </c:pt>
                <c:pt idx="14">
                  <c:v>Fy80</c:v>
                </c:pt>
                <c:pt idx="15">
                  <c:v>Fy81</c:v>
                </c:pt>
                <c:pt idx="16">
                  <c:v>Fy82</c:v>
                </c:pt>
                <c:pt idx="17">
                  <c:v>Fy83</c:v>
                </c:pt>
                <c:pt idx="18">
                  <c:v>Fy84</c:v>
                </c:pt>
                <c:pt idx="19">
                  <c:v>Fy85</c:v>
                </c:pt>
                <c:pt idx="20">
                  <c:v>Fy86</c:v>
                </c:pt>
              </c:strCache>
            </c:strRef>
          </c:cat>
          <c:val>
            <c:numRef>
              <c:f>Sheet2!$C$2:$C$22</c:f>
              <c:numCache>
                <c:formatCode>0</c:formatCode>
                <c:ptCount val="21"/>
                <c:pt idx="0">
                  <c:v>30.59</c:v>
                </c:pt>
                <c:pt idx="1">
                  <c:v>30.439999999999987</c:v>
                </c:pt>
                <c:pt idx="2">
                  <c:v>37.61</c:v>
                </c:pt>
                <c:pt idx="3">
                  <c:v>39.760000000000012</c:v>
                </c:pt>
                <c:pt idx="4">
                  <c:v>40.43</c:v>
                </c:pt>
                <c:pt idx="5">
                  <c:v>42.220000000000013</c:v>
                </c:pt>
                <c:pt idx="6">
                  <c:v>43.07</c:v>
                </c:pt>
                <c:pt idx="7">
                  <c:v>39.24</c:v>
                </c:pt>
                <c:pt idx="8">
                  <c:v>44.05</c:v>
                </c:pt>
                <c:pt idx="9">
                  <c:v>39.58</c:v>
                </c:pt>
                <c:pt idx="10">
                  <c:v>48.74</c:v>
                </c:pt>
                <c:pt idx="11">
                  <c:v>41.92</c:v>
                </c:pt>
                <c:pt idx="12">
                  <c:v>52.67</c:v>
                </c:pt>
                <c:pt idx="13">
                  <c:v>53.77</c:v>
                </c:pt>
                <c:pt idx="14">
                  <c:v>42.33</c:v>
                </c:pt>
                <c:pt idx="15">
                  <c:v>53.63</c:v>
                </c:pt>
                <c:pt idx="16">
                  <c:v>53.25</c:v>
                </c:pt>
                <c:pt idx="17">
                  <c:v>47.120000000000012</c:v>
                </c:pt>
                <c:pt idx="18">
                  <c:v>60.1</c:v>
                </c:pt>
                <c:pt idx="19">
                  <c:v>58.24</c:v>
                </c:pt>
                <c:pt idx="20">
                  <c:v>63.83</c:v>
                </c:pt>
              </c:numCache>
            </c:numRef>
          </c:val>
          <c:extLst>
            <c:ext xmlns:c16="http://schemas.microsoft.com/office/drawing/2014/chart" uri="{C3380CC4-5D6E-409C-BE32-E72D297353CC}">
              <c16:uniqueId val="{00000001-3605-2641-9B38-B16104D94C02}"/>
            </c:ext>
          </c:extLst>
        </c:ser>
        <c:dLbls>
          <c:showLegendKey val="0"/>
          <c:showVal val="0"/>
          <c:showCatName val="0"/>
          <c:showSerName val="0"/>
          <c:showPercent val="0"/>
          <c:showBubbleSize val="0"/>
        </c:dLbls>
        <c:gapWidth val="75"/>
        <c:overlap val="-8"/>
        <c:axId val="120280192"/>
        <c:axId val="120281728"/>
      </c:barChart>
      <c:lineChart>
        <c:grouping val="standard"/>
        <c:varyColors val="0"/>
        <c:ser>
          <c:idx val="2"/>
          <c:order val="2"/>
          <c:tx>
            <c:strRef>
              <c:f>Sheet2!$D$1</c:f>
              <c:strCache>
                <c:ptCount val="1"/>
                <c:pt idx="0">
                  <c:v>Yield ( Kgs/ Ha)</c:v>
                </c:pt>
              </c:strCache>
            </c:strRef>
          </c:tx>
          <c:spPr>
            <a:ln>
              <a:solidFill>
                <a:srgbClr val="C00000"/>
              </a:solidFill>
            </a:ln>
          </c:spPr>
          <c:marker>
            <c:symbol val="none"/>
          </c:marker>
          <c:dLbls>
            <c:numFmt formatCode="General" sourceLinked="0"/>
            <c:spPr>
              <a:solidFill>
                <a:srgbClr val="FFB7B7"/>
              </a:solidFill>
              <a:ln>
                <a:solidFill>
                  <a:srgbClr val="00B050"/>
                </a:solid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Sheet2!$A$2:$A$22</c:f>
              <c:strCache>
                <c:ptCount val="21"/>
                <c:pt idx="0">
                  <c:v>Fy66</c:v>
                </c:pt>
                <c:pt idx="1">
                  <c:v>Fy67</c:v>
                </c:pt>
                <c:pt idx="2">
                  <c:v>Fy68</c:v>
                </c:pt>
                <c:pt idx="3">
                  <c:v>Fy69</c:v>
                </c:pt>
                <c:pt idx="4">
                  <c:v>Fy70</c:v>
                </c:pt>
                <c:pt idx="5">
                  <c:v>Fy71</c:v>
                </c:pt>
                <c:pt idx="6">
                  <c:v>Fy72</c:v>
                </c:pt>
                <c:pt idx="7">
                  <c:v>Fy73</c:v>
                </c:pt>
                <c:pt idx="8">
                  <c:v>Fy74</c:v>
                </c:pt>
                <c:pt idx="9">
                  <c:v>Fy75</c:v>
                </c:pt>
                <c:pt idx="10">
                  <c:v>Fy76</c:v>
                </c:pt>
                <c:pt idx="11">
                  <c:v>Fy77</c:v>
                </c:pt>
                <c:pt idx="12">
                  <c:v>Fy78</c:v>
                </c:pt>
                <c:pt idx="13">
                  <c:v>Fy79</c:v>
                </c:pt>
                <c:pt idx="14">
                  <c:v>Fy80</c:v>
                </c:pt>
                <c:pt idx="15">
                  <c:v>Fy81</c:v>
                </c:pt>
                <c:pt idx="16">
                  <c:v>Fy82</c:v>
                </c:pt>
                <c:pt idx="17">
                  <c:v>Fy83</c:v>
                </c:pt>
                <c:pt idx="18">
                  <c:v>Fy84</c:v>
                </c:pt>
                <c:pt idx="19">
                  <c:v>Fy85</c:v>
                </c:pt>
                <c:pt idx="20">
                  <c:v>Fy86</c:v>
                </c:pt>
              </c:strCache>
            </c:strRef>
          </c:cat>
          <c:val>
            <c:numRef>
              <c:f>Sheet2!$D$2:$D$22</c:f>
              <c:numCache>
                <c:formatCode>General</c:formatCode>
                <c:ptCount val="21"/>
                <c:pt idx="0">
                  <c:v>862</c:v>
                </c:pt>
                <c:pt idx="1">
                  <c:v>864</c:v>
                </c:pt>
                <c:pt idx="2">
                  <c:v>1032</c:v>
                </c:pt>
                <c:pt idx="3">
                  <c:v>1075</c:v>
                </c:pt>
                <c:pt idx="4">
                  <c:v>1073</c:v>
                </c:pt>
                <c:pt idx="5">
                  <c:v>1123</c:v>
                </c:pt>
                <c:pt idx="6">
                  <c:v>1142</c:v>
                </c:pt>
                <c:pt idx="7">
                  <c:v>1070</c:v>
                </c:pt>
                <c:pt idx="8">
                  <c:v>1150</c:v>
                </c:pt>
                <c:pt idx="9">
                  <c:v>1045</c:v>
                </c:pt>
                <c:pt idx="10">
                  <c:v>1235</c:v>
                </c:pt>
                <c:pt idx="11">
                  <c:v>1089</c:v>
                </c:pt>
                <c:pt idx="12">
                  <c:v>1308</c:v>
                </c:pt>
                <c:pt idx="13">
                  <c:v>1328</c:v>
                </c:pt>
                <c:pt idx="14">
                  <c:v>1074</c:v>
                </c:pt>
                <c:pt idx="15">
                  <c:v>1336</c:v>
                </c:pt>
                <c:pt idx="16">
                  <c:v>1308</c:v>
                </c:pt>
                <c:pt idx="17">
                  <c:v>1232</c:v>
                </c:pt>
                <c:pt idx="18">
                  <c:v>1457</c:v>
                </c:pt>
                <c:pt idx="19">
                  <c:v>1417</c:v>
                </c:pt>
                <c:pt idx="20">
                  <c:v>1552</c:v>
                </c:pt>
              </c:numCache>
            </c:numRef>
          </c:val>
          <c:smooth val="0"/>
          <c:extLst>
            <c:ext xmlns:c16="http://schemas.microsoft.com/office/drawing/2014/chart" uri="{C3380CC4-5D6E-409C-BE32-E72D297353CC}">
              <c16:uniqueId val="{00000002-3605-2641-9B38-B16104D94C02}"/>
            </c:ext>
          </c:extLst>
        </c:ser>
        <c:dLbls>
          <c:showLegendKey val="0"/>
          <c:showVal val="0"/>
          <c:showCatName val="0"/>
          <c:showSerName val="0"/>
          <c:showPercent val="0"/>
          <c:showBubbleSize val="0"/>
        </c:dLbls>
        <c:marker val="1"/>
        <c:smooth val="0"/>
        <c:axId val="120289152"/>
        <c:axId val="120287616"/>
      </c:lineChart>
      <c:catAx>
        <c:axId val="120280192"/>
        <c:scaling>
          <c:orientation val="minMax"/>
        </c:scaling>
        <c:delete val="0"/>
        <c:axPos val="b"/>
        <c:numFmt formatCode="General" sourceLinked="0"/>
        <c:majorTickMark val="none"/>
        <c:minorTickMark val="none"/>
        <c:tickLblPos val="nextTo"/>
        <c:txPr>
          <a:bodyPr rot="-5400000" vert="horz"/>
          <a:lstStyle/>
          <a:p>
            <a:pPr>
              <a:defRPr>
                <a:solidFill>
                  <a:schemeClr val="bg1"/>
                </a:solidFill>
              </a:defRPr>
            </a:pPr>
            <a:endParaRPr lang="en-US"/>
          </a:p>
        </c:txPr>
        <c:crossAx val="120281728"/>
        <c:crosses val="autoZero"/>
        <c:auto val="1"/>
        <c:lblAlgn val="ctr"/>
        <c:lblOffset val="100"/>
        <c:noMultiLvlLbl val="0"/>
      </c:catAx>
      <c:valAx>
        <c:axId val="120281728"/>
        <c:scaling>
          <c:orientation val="minMax"/>
        </c:scaling>
        <c:delete val="0"/>
        <c:axPos val="l"/>
        <c:majorGridlines/>
        <c:numFmt formatCode="0" sourceLinked="1"/>
        <c:majorTickMark val="none"/>
        <c:minorTickMark val="none"/>
        <c:tickLblPos val="nextTo"/>
        <c:spPr>
          <a:ln w="9525">
            <a:noFill/>
          </a:ln>
        </c:spPr>
        <c:txPr>
          <a:bodyPr/>
          <a:lstStyle/>
          <a:p>
            <a:pPr>
              <a:defRPr>
                <a:solidFill>
                  <a:schemeClr val="bg1"/>
                </a:solidFill>
              </a:defRPr>
            </a:pPr>
            <a:endParaRPr lang="en-US"/>
          </a:p>
        </c:txPr>
        <c:crossAx val="120280192"/>
        <c:crosses val="autoZero"/>
        <c:crossBetween val="between"/>
      </c:valAx>
      <c:valAx>
        <c:axId val="120287616"/>
        <c:scaling>
          <c:orientation val="minMax"/>
        </c:scaling>
        <c:delete val="0"/>
        <c:axPos val="r"/>
        <c:numFmt formatCode="General" sourceLinked="1"/>
        <c:majorTickMark val="out"/>
        <c:minorTickMark val="none"/>
        <c:tickLblPos val="nextTo"/>
        <c:txPr>
          <a:bodyPr/>
          <a:lstStyle/>
          <a:p>
            <a:pPr>
              <a:defRPr>
                <a:solidFill>
                  <a:schemeClr val="bg1"/>
                </a:solidFill>
              </a:defRPr>
            </a:pPr>
            <a:endParaRPr lang="en-US"/>
          </a:p>
        </c:txPr>
        <c:crossAx val="120289152"/>
        <c:crosses val="max"/>
        <c:crossBetween val="between"/>
      </c:valAx>
      <c:catAx>
        <c:axId val="120289152"/>
        <c:scaling>
          <c:orientation val="minMax"/>
        </c:scaling>
        <c:delete val="1"/>
        <c:axPos val="b"/>
        <c:numFmt formatCode="General" sourceLinked="1"/>
        <c:majorTickMark val="out"/>
        <c:minorTickMark val="none"/>
        <c:tickLblPos val="nextTo"/>
        <c:crossAx val="120287616"/>
        <c:crosses val="autoZero"/>
        <c:auto val="1"/>
        <c:lblAlgn val="ctr"/>
        <c:lblOffset val="100"/>
        <c:noMultiLvlLbl val="0"/>
      </c:catAx>
    </c:plotArea>
    <c:legend>
      <c:legendPos val="t"/>
      <c:overlay val="0"/>
      <c:txPr>
        <a:bodyPr/>
        <a:lstStyle/>
        <a:p>
          <a:pPr>
            <a:defRPr>
              <a:solidFill>
                <a:schemeClr val="bg1"/>
              </a:solidFill>
            </a:defRPr>
          </a:pPr>
          <a:endParaRPr lang="en-US"/>
        </a:p>
      </c:txPr>
    </c:legend>
    <c:plotVisOnly val="1"/>
    <c:dispBlanksAs val="gap"/>
    <c:showDLblsOverMax val="0"/>
  </c:chart>
  <c:spPr>
    <a:solidFill>
      <a:schemeClr val="tx1">
        <a:lumMod val="75000"/>
        <a:lumOff val="25000"/>
      </a:schemeClr>
    </a:solidFill>
  </c:spPr>
  <c:txPr>
    <a:bodyPr/>
    <a:lstStyle/>
    <a:p>
      <a:pPr>
        <a:defRPr baseline="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2002</a:t>
            </a:r>
            <a:r>
              <a:rPr lang="en-US" baseline="0" dirty="0"/>
              <a:t> - 2014</a:t>
            </a:r>
            <a:r>
              <a:rPr lang="en-US" dirty="0"/>
              <a:t>: Area</a:t>
            </a:r>
            <a:r>
              <a:rPr lang="en-US" baseline="0" dirty="0"/>
              <a:t>, Production &amp; Yield Growth </a:t>
            </a:r>
            <a:endParaRPr lang="en-US" dirty="0"/>
          </a:p>
        </c:rich>
      </c:tx>
      <c:overlay val="0"/>
      <c:spPr>
        <a:noFill/>
        <a:ln>
          <a:noFill/>
        </a:ln>
        <a:effectLst/>
      </c:spPr>
    </c:title>
    <c:autoTitleDeleted val="0"/>
    <c:plotArea>
      <c:layout/>
      <c:barChart>
        <c:barDir val="col"/>
        <c:grouping val="clustered"/>
        <c:varyColors val="0"/>
        <c:ser>
          <c:idx val="0"/>
          <c:order val="0"/>
          <c:tx>
            <c:strRef>
              <c:f>GOI!$N$68</c:f>
              <c:strCache>
                <c:ptCount val="1"/>
                <c:pt idx="0">
                  <c:v>Area (Lakh Ha)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GOI!$M$69:$M$82</c:f>
              <c:strCache>
                <c:ptCount val="14"/>
                <c:pt idx="0">
                  <c:v>2001-02 </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strCache>
            </c:strRef>
          </c:cat>
          <c:val>
            <c:numRef>
              <c:f>GOI!$N$69:$N$82</c:f>
              <c:numCache>
                <c:formatCode>0</c:formatCode>
                <c:ptCount val="14"/>
                <c:pt idx="0">
                  <c:v>91.300000000000011</c:v>
                </c:pt>
                <c:pt idx="1">
                  <c:v>76.7</c:v>
                </c:pt>
                <c:pt idx="2">
                  <c:v>76</c:v>
                </c:pt>
                <c:pt idx="3">
                  <c:v>87.899999999999991</c:v>
                </c:pt>
                <c:pt idx="4">
                  <c:v>86.8</c:v>
                </c:pt>
                <c:pt idx="5">
                  <c:v>91.4</c:v>
                </c:pt>
                <c:pt idx="6">
                  <c:v>94.1</c:v>
                </c:pt>
                <c:pt idx="7">
                  <c:v>94.067000000000007</c:v>
                </c:pt>
                <c:pt idx="8">
                  <c:v>101.31700000000002</c:v>
                </c:pt>
                <c:pt idx="9">
                  <c:v>112.4</c:v>
                </c:pt>
                <c:pt idx="10">
                  <c:v>121.8</c:v>
                </c:pt>
                <c:pt idx="11">
                  <c:v>119.80000000000001</c:v>
                </c:pt>
                <c:pt idx="12">
                  <c:v>120</c:v>
                </c:pt>
                <c:pt idx="13">
                  <c:v>131</c:v>
                </c:pt>
              </c:numCache>
            </c:numRef>
          </c:val>
          <c:extLst>
            <c:ext xmlns:c16="http://schemas.microsoft.com/office/drawing/2014/chart" uri="{C3380CC4-5D6E-409C-BE32-E72D297353CC}">
              <c16:uniqueId val="{00000000-FCDF-4ACC-BF80-3A0C1E8BD53D}"/>
            </c:ext>
          </c:extLst>
        </c:ser>
        <c:ser>
          <c:idx val="1"/>
          <c:order val="1"/>
          <c:tx>
            <c:strRef>
              <c:f>GOI!$O$68</c:f>
              <c:strCache>
                <c:ptCount val="1"/>
                <c:pt idx="0">
                  <c:v>Production (Lakh Bales 170 Kg)</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GOI!$M$69:$M$82</c:f>
              <c:strCache>
                <c:ptCount val="14"/>
                <c:pt idx="0">
                  <c:v>2001-02 </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strCache>
            </c:strRef>
          </c:cat>
          <c:val>
            <c:numRef>
              <c:f>GOI!$O$69:$O$82</c:f>
              <c:numCache>
                <c:formatCode>0</c:formatCode>
                <c:ptCount val="14"/>
                <c:pt idx="0">
                  <c:v>100</c:v>
                </c:pt>
                <c:pt idx="1">
                  <c:v>86.2</c:v>
                </c:pt>
                <c:pt idx="2">
                  <c:v>137.30000000000001</c:v>
                </c:pt>
                <c:pt idx="3">
                  <c:v>164.3</c:v>
                </c:pt>
                <c:pt idx="4">
                  <c:v>185</c:v>
                </c:pt>
                <c:pt idx="5">
                  <c:v>226.29999999999998</c:v>
                </c:pt>
                <c:pt idx="6">
                  <c:v>258.8</c:v>
                </c:pt>
                <c:pt idx="7">
                  <c:v>222.762</c:v>
                </c:pt>
                <c:pt idx="8">
                  <c:v>240.21799999999999</c:v>
                </c:pt>
                <c:pt idx="9">
                  <c:v>330</c:v>
                </c:pt>
                <c:pt idx="10">
                  <c:v>352</c:v>
                </c:pt>
                <c:pt idx="11">
                  <c:v>342.2</c:v>
                </c:pt>
                <c:pt idx="12">
                  <c:v>359</c:v>
                </c:pt>
                <c:pt idx="13">
                  <c:v>355</c:v>
                </c:pt>
              </c:numCache>
            </c:numRef>
          </c:val>
          <c:extLst>
            <c:ext xmlns:c16="http://schemas.microsoft.com/office/drawing/2014/chart" uri="{C3380CC4-5D6E-409C-BE32-E72D297353CC}">
              <c16:uniqueId val="{00000001-FCDF-4ACC-BF80-3A0C1E8BD53D}"/>
            </c:ext>
          </c:extLst>
        </c:ser>
        <c:dLbls>
          <c:showLegendKey val="0"/>
          <c:showVal val="0"/>
          <c:showCatName val="0"/>
          <c:showSerName val="0"/>
          <c:showPercent val="0"/>
          <c:showBubbleSize val="0"/>
        </c:dLbls>
        <c:gapWidth val="100"/>
        <c:overlap val="-24"/>
        <c:axId val="165085568"/>
        <c:axId val="165087104"/>
      </c:barChart>
      <c:lineChart>
        <c:grouping val="standard"/>
        <c:varyColors val="0"/>
        <c:ser>
          <c:idx val="2"/>
          <c:order val="2"/>
          <c:tx>
            <c:strRef>
              <c:f>GOI!$P$68</c:f>
              <c:strCache>
                <c:ptCount val="1"/>
                <c:pt idx="0">
                  <c:v>Yield (Kg/Ha)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GOI!$M$69:$M$82</c:f>
              <c:strCache>
                <c:ptCount val="14"/>
                <c:pt idx="0">
                  <c:v>2001-02 </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strCache>
            </c:strRef>
          </c:cat>
          <c:val>
            <c:numRef>
              <c:f>GOI!$P$69:$P$82</c:f>
              <c:numCache>
                <c:formatCode>0</c:formatCode>
                <c:ptCount val="14"/>
                <c:pt idx="0">
                  <c:v>186</c:v>
                </c:pt>
                <c:pt idx="1">
                  <c:v>191</c:v>
                </c:pt>
                <c:pt idx="2" formatCode="General">
                  <c:v>307</c:v>
                </c:pt>
                <c:pt idx="3" formatCode="General">
                  <c:v>318</c:v>
                </c:pt>
                <c:pt idx="4" formatCode="General">
                  <c:v>362</c:v>
                </c:pt>
                <c:pt idx="5" formatCode="General">
                  <c:v>421</c:v>
                </c:pt>
                <c:pt idx="6" formatCode="General">
                  <c:v>467</c:v>
                </c:pt>
                <c:pt idx="7">
                  <c:v>403</c:v>
                </c:pt>
                <c:pt idx="8">
                  <c:v>403.06226990534702</c:v>
                </c:pt>
                <c:pt idx="9">
                  <c:v>499.11032028469725</c:v>
                </c:pt>
                <c:pt idx="10">
                  <c:v>491</c:v>
                </c:pt>
                <c:pt idx="11">
                  <c:v>486</c:v>
                </c:pt>
                <c:pt idx="12">
                  <c:v>510</c:v>
                </c:pt>
                <c:pt idx="13">
                  <c:v>461</c:v>
                </c:pt>
              </c:numCache>
            </c:numRef>
          </c:val>
          <c:smooth val="0"/>
          <c:extLst>
            <c:ext xmlns:c16="http://schemas.microsoft.com/office/drawing/2014/chart" uri="{C3380CC4-5D6E-409C-BE32-E72D297353CC}">
              <c16:uniqueId val="{00000002-FCDF-4ACC-BF80-3A0C1E8BD53D}"/>
            </c:ext>
          </c:extLst>
        </c:ser>
        <c:dLbls>
          <c:showLegendKey val="0"/>
          <c:showVal val="0"/>
          <c:showCatName val="0"/>
          <c:showSerName val="0"/>
          <c:showPercent val="0"/>
          <c:showBubbleSize val="0"/>
        </c:dLbls>
        <c:marker val="1"/>
        <c:smooth val="0"/>
        <c:axId val="164956032"/>
        <c:axId val="164954112"/>
      </c:lineChart>
      <c:catAx>
        <c:axId val="1650855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crossAx val="165087104"/>
        <c:crosses val="autoZero"/>
        <c:auto val="1"/>
        <c:lblAlgn val="ctr"/>
        <c:lblOffset val="100"/>
        <c:noMultiLvlLbl val="0"/>
      </c:catAx>
      <c:valAx>
        <c:axId val="165087104"/>
        <c:scaling>
          <c:orientation val="minMax"/>
        </c:scaling>
        <c:delete val="0"/>
        <c:axPos val="l"/>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dirty="0"/>
                  <a:t>Area &amp; production</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crossAx val="165085568"/>
        <c:crosses val="autoZero"/>
        <c:crossBetween val="between"/>
      </c:valAx>
      <c:valAx>
        <c:axId val="164954112"/>
        <c:scaling>
          <c:orientation val="minMax"/>
        </c:scaling>
        <c:delete val="0"/>
        <c:axPos val="r"/>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dirty="0"/>
                  <a:t>Yield</a:t>
                </a:r>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4956032"/>
        <c:crosses val="max"/>
        <c:crossBetween val="between"/>
      </c:valAx>
      <c:catAx>
        <c:axId val="164956032"/>
        <c:scaling>
          <c:orientation val="minMax"/>
        </c:scaling>
        <c:delete val="1"/>
        <c:axPos val="b"/>
        <c:numFmt formatCode="General" sourceLinked="1"/>
        <c:majorTickMark val="out"/>
        <c:minorTickMark val="none"/>
        <c:tickLblPos val="nextTo"/>
        <c:crossAx val="1649541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31290416943588E-2"/>
          <c:y val="0.13416752362579987"/>
          <c:w val="0.85919949493417624"/>
          <c:h val="0.67212088002822556"/>
        </c:manualLayout>
      </c:layout>
      <c:barChart>
        <c:barDir val="col"/>
        <c:grouping val="clustered"/>
        <c:varyColors val="0"/>
        <c:ser>
          <c:idx val="2"/>
          <c:order val="1"/>
          <c:tx>
            <c:strRef>
              <c:f>Sheet1!$G$4</c:f>
              <c:strCache>
                <c:ptCount val="1"/>
                <c:pt idx="0">
                  <c:v>Regular Potato tuber usage</c:v>
                </c:pt>
              </c:strCache>
            </c:strRef>
          </c:tx>
          <c:invertIfNegative val="0"/>
          <c:cat>
            <c:strRef>
              <c:f>Sheet1!$D$5:$D$16</c:f>
              <c:strCache>
                <c:ptCount val="12"/>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strCache>
            </c:strRef>
          </c:cat>
          <c:val>
            <c:numRef>
              <c:f>Sheet1!$G$5:$G$16</c:f>
            </c:numRef>
          </c:val>
          <c:extLst>
            <c:ext xmlns:c16="http://schemas.microsoft.com/office/drawing/2014/chart" uri="{C3380CC4-5D6E-409C-BE32-E72D297353CC}">
              <c16:uniqueId val="{00000000-38F0-0540-937B-05C4BF140767}"/>
            </c:ext>
          </c:extLst>
        </c:ser>
        <c:ser>
          <c:idx val="3"/>
          <c:order val="2"/>
          <c:tx>
            <c:strRef>
              <c:f>Sheet1!$H$4</c:f>
              <c:strCache>
                <c:ptCount val="1"/>
                <c:pt idx="0">
                  <c:v>Yield of Regular potato ( Mt/ Ha)</c:v>
                </c:pt>
              </c:strCache>
            </c:strRef>
          </c:tx>
          <c:invertIfNegative val="0"/>
          <c:cat>
            <c:strRef>
              <c:f>Sheet1!$D$5:$D$16</c:f>
              <c:strCache>
                <c:ptCount val="12"/>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strCache>
            </c:strRef>
          </c:cat>
          <c:val>
            <c:numRef>
              <c:f>Sheet1!$H$5:$H$16</c:f>
            </c:numRef>
          </c:val>
          <c:extLst>
            <c:ext xmlns:c16="http://schemas.microsoft.com/office/drawing/2014/chart" uri="{C3380CC4-5D6E-409C-BE32-E72D297353CC}">
              <c16:uniqueId val="{00000001-38F0-0540-937B-05C4BF140767}"/>
            </c:ext>
          </c:extLst>
        </c:ser>
        <c:ser>
          <c:idx val="4"/>
          <c:order val="3"/>
          <c:tx>
            <c:strRef>
              <c:f>Sheet1!$I$4</c:f>
              <c:strCache>
                <c:ptCount val="1"/>
                <c:pt idx="0">
                  <c:v>Yield of Hybrid Potato ( Mt / Ha)</c:v>
                </c:pt>
              </c:strCache>
            </c:strRef>
          </c:tx>
          <c:invertIfNegative val="0"/>
          <c:cat>
            <c:strRef>
              <c:f>Sheet1!$D$5:$D$16</c:f>
              <c:strCache>
                <c:ptCount val="12"/>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strCache>
            </c:strRef>
          </c:cat>
          <c:val>
            <c:numRef>
              <c:f>Sheet1!$I$5:$I$16</c:f>
            </c:numRef>
          </c:val>
          <c:extLst>
            <c:ext xmlns:c16="http://schemas.microsoft.com/office/drawing/2014/chart" uri="{C3380CC4-5D6E-409C-BE32-E72D297353CC}">
              <c16:uniqueId val="{00000002-38F0-0540-937B-05C4BF140767}"/>
            </c:ext>
          </c:extLst>
        </c:ser>
        <c:ser>
          <c:idx val="5"/>
          <c:order val="4"/>
          <c:tx>
            <c:strRef>
              <c:f>Sheet1!$J$4</c:f>
              <c:strCache>
                <c:ptCount val="1"/>
                <c:pt idx="0">
                  <c:v>Average yield ( Mt/ Ha)</c:v>
                </c:pt>
              </c:strCache>
            </c:strRef>
          </c:tx>
          <c:spPr>
            <a:solidFill>
              <a:srgbClr val="00B050"/>
            </a:solidFill>
          </c:spPr>
          <c:invertIfNegative val="0"/>
          <c:dLbls>
            <c:spPr>
              <a:solidFill>
                <a:srgbClr val="FFFF00"/>
              </a:solidFill>
              <a:ln>
                <a:noFill/>
              </a:ln>
              <a:effectLst/>
            </c:spPr>
            <c:txPr>
              <a:bodyPr rot="0" spcFirstLastPara="0" vertOverflow="ellipsis" vert="horz" wrap="square" lIns="38100" tIns="19050" rIns="38100" bIns="19050" anchor="ctr" anchorCtr="1"/>
              <a:lstStyle/>
              <a:p>
                <a:pPr>
                  <a:defRPr lang="en-GB" sz="10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Sheet1!$D$5:$D$16</c:f>
              <c:strCache>
                <c:ptCount val="12"/>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strCache>
            </c:strRef>
          </c:cat>
          <c:val>
            <c:numRef>
              <c:f>Sheet1!$J$5:$J$16</c:f>
              <c:numCache>
                <c:formatCode>0.00</c:formatCode>
                <c:ptCount val="12"/>
                <c:pt idx="0">
                  <c:v>21.506450000000001</c:v>
                </c:pt>
                <c:pt idx="1">
                  <c:v>21.542999999999989</c:v>
                </c:pt>
                <c:pt idx="2">
                  <c:v>21.715</c:v>
                </c:pt>
                <c:pt idx="3">
                  <c:v>22.252499999999873</c:v>
                </c:pt>
                <c:pt idx="4">
                  <c:v>23.112500000000001</c:v>
                </c:pt>
                <c:pt idx="5">
                  <c:v>24.939999999999987</c:v>
                </c:pt>
                <c:pt idx="6">
                  <c:v>28.38</c:v>
                </c:pt>
                <c:pt idx="7">
                  <c:v>32.465000000000003</c:v>
                </c:pt>
                <c:pt idx="8">
                  <c:v>34.292500000000146</c:v>
                </c:pt>
                <c:pt idx="9">
                  <c:v>36.012500000000003</c:v>
                </c:pt>
                <c:pt idx="10">
                  <c:v>36.980000000000004</c:v>
                </c:pt>
                <c:pt idx="11">
                  <c:v>39.775000000000013</c:v>
                </c:pt>
              </c:numCache>
            </c:numRef>
          </c:val>
          <c:extLst>
            <c:ext xmlns:c16="http://schemas.microsoft.com/office/drawing/2014/chart" uri="{C3380CC4-5D6E-409C-BE32-E72D297353CC}">
              <c16:uniqueId val="{00000003-38F0-0540-937B-05C4BF140767}"/>
            </c:ext>
          </c:extLst>
        </c:ser>
        <c:ser>
          <c:idx val="6"/>
          <c:order val="5"/>
          <c:tx>
            <c:strRef>
              <c:f>Sheet1!$K$4</c:f>
              <c:strCache>
                <c:ptCount val="1"/>
                <c:pt idx="0">
                  <c:v>Annual Production( Mil Mt)</c:v>
                </c:pt>
              </c:strCache>
            </c:strRef>
          </c:tx>
          <c:spPr>
            <a:ln w="47625">
              <a:solidFill>
                <a:schemeClr val="bg1"/>
              </a:solidFill>
            </a:ln>
          </c:spPr>
          <c:invertIfNegative val="0"/>
          <c:dLbls>
            <c:spPr>
              <a:solidFill>
                <a:srgbClr val="00B0F0"/>
              </a:solidFill>
              <a:ln>
                <a:noFill/>
              </a:ln>
              <a:effectLst/>
            </c:spPr>
            <c:txPr>
              <a:bodyPr rot="0" spcFirstLastPara="0" vertOverflow="ellipsis" vert="horz" wrap="square" lIns="38100" tIns="19050" rIns="38100" bIns="19050" anchor="ctr" anchorCtr="1"/>
              <a:lstStyle/>
              <a:p>
                <a:pPr>
                  <a:defRPr lang="en-GB"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Sheet1!$D$5:$D$16</c:f>
              <c:strCache>
                <c:ptCount val="12"/>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strCache>
            </c:strRef>
          </c:cat>
          <c:val>
            <c:numRef>
              <c:f>Sheet1!$K$5:$K$16</c:f>
              <c:numCache>
                <c:formatCode>0.00</c:formatCode>
                <c:ptCount val="12"/>
                <c:pt idx="0">
                  <c:v>46.238867499999998</c:v>
                </c:pt>
                <c:pt idx="1">
                  <c:v>47.243799000000003</c:v>
                </c:pt>
                <c:pt idx="2">
                  <c:v>48.573414900000003</c:v>
                </c:pt>
                <c:pt idx="3">
                  <c:v>50.771241692999993</c:v>
                </c:pt>
                <c:pt idx="4">
                  <c:v>53.788083590699998</c:v>
                </c:pt>
                <c:pt idx="5">
                  <c:v>59.201916748387212</c:v>
                </c:pt>
                <c:pt idx="6">
                  <c:v>68.715052336231068</c:v>
                </c:pt>
                <c:pt idx="7">
                  <c:v>80.177972430502393</c:v>
                </c:pt>
                <c:pt idx="8">
                  <c:v>86.385128044493229</c:v>
                </c:pt>
                <c:pt idx="9">
                  <c:v>92.532282924148603</c:v>
                </c:pt>
                <c:pt idx="10">
                  <c:v>96.918589350523078</c:v>
                </c:pt>
                <c:pt idx="11">
                  <c:v>106.32870820025386</c:v>
                </c:pt>
              </c:numCache>
            </c:numRef>
          </c:val>
          <c:extLst>
            <c:ext xmlns:c16="http://schemas.microsoft.com/office/drawing/2014/chart" uri="{C3380CC4-5D6E-409C-BE32-E72D297353CC}">
              <c16:uniqueId val="{00000004-38F0-0540-937B-05C4BF140767}"/>
            </c:ext>
          </c:extLst>
        </c:ser>
        <c:dLbls>
          <c:showLegendKey val="0"/>
          <c:showVal val="0"/>
          <c:showCatName val="0"/>
          <c:showSerName val="0"/>
          <c:showPercent val="0"/>
          <c:showBubbleSize val="0"/>
        </c:dLbls>
        <c:gapWidth val="150"/>
        <c:axId val="171418752"/>
        <c:axId val="171420288"/>
      </c:barChart>
      <c:lineChart>
        <c:grouping val="standard"/>
        <c:varyColors val="0"/>
        <c:ser>
          <c:idx val="1"/>
          <c:order val="0"/>
          <c:tx>
            <c:strRef>
              <c:f>Sheet1!$F$4</c:f>
              <c:strCache>
                <c:ptCount val="1"/>
                <c:pt idx="0">
                  <c:v>Adoption of Hybrid Potato %</c:v>
                </c:pt>
              </c:strCache>
            </c:strRef>
          </c:tx>
          <c:spPr>
            <a:ln w="28575" cap="rnd" cmpd="sng" algn="ctr">
              <a:solidFill>
                <a:srgbClr val="FFC000"/>
              </a:solidFill>
              <a:prstDash val="solid"/>
              <a:round/>
            </a:ln>
          </c:spPr>
          <c:marker>
            <c:symbol val="none"/>
          </c:marker>
          <c:dLbls>
            <c:spPr>
              <a:solidFill>
                <a:srgbClr val="92D050"/>
              </a:solidFill>
              <a:ln>
                <a:noFill/>
              </a:ln>
              <a:effectLst/>
            </c:spPr>
            <c:txPr>
              <a:bodyPr rot="0" spcFirstLastPara="0" vertOverflow="ellipsis" vert="horz" wrap="square" lIns="38100" tIns="19050" rIns="38100" bIns="19050" anchor="ctr" anchorCtr="1"/>
              <a:lstStyle/>
              <a:p>
                <a:pPr>
                  <a:defRPr lang="en-GB" sz="10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Sheet1!$D$5:$D$16</c:f>
              <c:strCache>
                <c:ptCount val="12"/>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strCache>
            </c:strRef>
          </c:cat>
          <c:val>
            <c:numRef>
              <c:f>Sheet1!$F$5:$F$16</c:f>
              <c:numCache>
                <c:formatCode>General</c:formatCode>
                <c:ptCount val="12"/>
                <c:pt idx="0">
                  <c:v>0.1</c:v>
                </c:pt>
                <c:pt idx="1">
                  <c:v>0.5</c:v>
                </c:pt>
                <c:pt idx="2">
                  <c:v>2</c:v>
                </c:pt>
                <c:pt idx="3">
                  <c:v>5</c:v>
                </c:pt>
                <c:pt idx="4">
                  <c:v>10</c:v>
                </c:pt>
                <c:pt idx="5">
                  <c:v>20</c:v>
                </c:pt>
                <c:pt idx="6">
                  <c:v>40</c:v>
                </c:pt>
                <c:pt idx="7">
                  <c:v>60</c:v>
                </c:pt>
                <c:pt idx="8">
                  <c:v>70</c:v>
                </c:pt>
                <c:pt idx="9">
                  <c:v>75</c:v>
                </c:pt>
                <c:pt idx="10">
                  <c:v>80</c:v>
                </c:pt>
                <c:pt idx="11">
                  <c:v>85</c:v>
                </c:pt>
              </c:numCache>
            </c:numRef>
          </c:val>
          <c:smooth val="0"/>
          <c:extLst>
            <c:ext xmlns:c16="http://schemas.microsoft.com/office/drawing/2014/chart" uri="{C3380CC4-5D6E-409C-BE32-E72D297353CC}">
              <c16:uniqueId val="{00000005-38F0-0540-937B-05C4BF140767}"/>
            </c:ext>
          </c:extLst>
        </c:ser>
        <c:dLbls>
          <c:showLegendKey val="0"/>
          <c:showVal val="0"/>
          <c:showCatName val="0"/>
          <c:showSerName val="0"/>
          <c:showPercent val="0"/>
          <c:showBubbleSize val="0"/>
        </c:dLbls>
        <c:marker val="1"/>
        <c:smooth val="0"/>
        <c:axId val="171430272"/>
        <c:axId val="171431808"/>
      </c:lineChart>
      <c:catAx>
        <c:axId val="171418752"/>
        <c:scaling>
          <c:orientation val="minMax"/>
        </c:scaling>
        <c:delete val="0"/>
        <c:axPos val="b"/>
        <c:numFmt formatCode="General" sourceLinked="0"/>
        <c:majorTickMark val="out"/>
        <c:minorTickMark val="none"/>
        <c:tickLblPos val="nextTo"/>
        <c:txPr>
          <a:bodyPr rot="-5400000" spcFirstLastPara="0" vertOverflow="ellipsis" vert="horz" wrap="square" anchor="ctr" anchorCtr="1"/>
          <a:lstStyle/>
          <a:p>
            <a:pPr>
              <a:defRPr lang="en-GB" sz="1000" b="0" i="0" u="none" strike="noStrike" kern="1200" baseline="0">
                <a:solidFill>
                  <a:schemeClr val="bg1"/>
                </a:solidFill>
                <a:latin typeface="+mn-lt"/>
                <a:ea typeface="+mn-ea"/>
                <a:cs typeface="+mn-cs"/>
              </a:defRPr>
            </a:pPr>
            <a:endParaRPr lang="en-US"/>
          </a:p>
        </c:txPr>
        <c:crossAx val="171420288"/>
        <c:crosses val="autoZero"/>
        <c:auto val="1"/>
        <c:lblAlgn val="ctr"/>
        <c:lblOffset val="100"/>
        <c:noMultiLvlLbl val="0"/>
      </c:catAx>
      <c:valAx>
        <c:axId val="171420288"/>
        <c:scaling>
          <c:orientation val="minMax"/>
        </c:scaling>
        <c:delete val="0"/>
        <c:axPos val="l"/>
        <c:majorGridlines/>
        <c:numFmt formatCode="0.00" sourceLinked="1"/>
        <c:majorTickMark val="out"/>
        <c:minorTickMark val="none"/>
        <c:tickLblPos val="nextTo"/>
        <c:txPr>
          <a:bodyPr rot="-60000000" spcFirstLastPara="0" vertOverflow="ellipsis" vert="horz" wrap="square" anchor="ctr" anchorCtr="1"/>
          <a:lstStyle/>
          <a:p>
            <a:pPr>
              <a:defRPr lang="en-GB" sz="1000" b="0" i="0" u="none" strike="noStrike" kern="1200" baseline="0">
                <a:solidFill>
                  <a:schemeClr val="bg1"/>
                </a:solidFill>
                <a:latin typeface="+mn-lt"/>
                <a:ea typeface="+mn-ea"/>
                <a:cs typeface="+mn-cs"/>
              </a:defRPr>
            </a:pPr>
            <a:endParaRPr lang="en-US"/>
          </a:p>
        </c:txPr>
        <c:crossAx val="171418752"/>
        <c:crosses val="autoZero"/>
        <c:crossBetween val="between"/>
      </c:valAx>
      <c:catAx>
        <c:axId val="171430272"/>
        <c:scaling>
          <c:orientation val="minMax"/>
        </c:scaling>
        <c:delete val="1"/>
        <c:axPos val="b"/>
        <c:numFmt formatCode="General" sourceLinked="1"/>
        <c:majorTickMark val="out"/>
        <c:minorTickMark val="none"/>
        <c:tickLblPos val="nextTo"/>
        <c:crossAx val="171431808"/>
        <c:crosses val="autoZero"/>
        <c:auto val="1"/>
        <c:lblAlgn val="ctr"/>
        <c:lblOffset val="100"/>
        <c:noMultiLvlLbl val="0"/>
      </c:catAx>
      <c:valAx>
        <c:axId val="171431808"/>
        <c:scaling>
          <c:orientation val="minMax"/>
        </c:scaling>
        <c:delete val="0"/>
        <c:axPos val="r"/>
        <c:numFmt formatCode="General" sourceLinked="1"/>
        <c:majorTickMark val="out"/>
        <c:minorTickMark val="none"/>
        <c:tickLblPos val="nextTo"/>
        <c:txPr>
          <a:bodyPr rot="-60000000" spcFirstLastPara="0" vertOverflow="ellipsis" vert="horz" wrap="square" anchor="ctr" anchorCtr="1"/>
          <a:lstStyle/>
          <a:p>
            <a:pPr>
              <a:defRPr lang="en-GB" sz="1000" b="0" i="0" u="none" strike="noStrike" kern="1200" baseline="0">
                <a:solidFill>
                  <a:schemeClr val="bg1"/>
                </a:solidFill>
                <a:latin typeface="+mn-lt"/>
                <a:ea typeface="+mn-ea"/>
                <a:cs typeface="+mn-cs"/>
              </a:defRPr>
            </a:pPr>
            <a:endParaRPr lang="en-US"/>
          </a:p>
        </c:txPr>
        <c:crossAx val="171430272"/>
        <c:crosses val="max"/>
        <c:crossBetween val="between"/>
      </c:valAx>
    </c:plotArea>
    <c:legend>
      <c:legendPos val="t"/>
      <c:overlay val="0"/>
      <c:txPr>
        <a:bodyPr rot="0" spcFirstLastPara="0" vertOverflow="ellipsis" vert="horz" wrap="square" anchor="ctr" anchorCtr="1"/>
        <a:lstStyle/>
        <a:p>
          <a:pPr>
            <a:defRPr lang="en-GB" sz="1000" b="0" i="0" u="none" strike="noStrike" kern="1200" baseline="0">
              <a:solidFill>
                <a:schemeClr val="bg1"/>
              </a:solidFill>
              <a:latin typeface="+mn-lt"/>
              <a:ea typeface="+mn-ea"/>
              <a:cs typeface="+mn-cs"/>
            </a:defRPr>
          </a:pPr>
          <a:endParaRPr lang="en-US"/>
        </a:p>
      </c:txPr>
    </c:legend>
    <c:plotVisOnly val="1"/>
    <c:dispBlanksAs val="gap"/>
    <c:showDLblsOverMax val="0"/>
  </c:chart>
  <c:spPr>
    <a:solidFill>
      <a:srgbClr val="041A32"/>
    </a:solidFill>
  </c:spPr>
  <c:txPr>
    <a:bodyPr/>
    <a:lstStyle/>
    <a:p>
      <a:pPr>
        <a:defRPr lang="en-GB"/>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Sheet1!$E$8</c:f>
              <c:strCache>
                <c:ptCount val="1"/>
                <c:pt idx="0">
                  <c:v>Area ( Ha)</c:v>
                </c:pt>
              </c:strCache>
            </c:strRef>
          </c:tx>
          <c:invertIfNegative val="0"/>
          <c:cat>
            <c:strRef>
              <c:f>Sheet1!$D$9:$D$23</c:f>
              <c:strCache>
                <c:ptCount val="15"/>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strCache>
            </c:strRef>
          </c:cat>
          <c:val>
            <c:numRef>
              <c:f>Sheet1!$E$9:$E$23</c:f>
            </c:numRef>
          </c:val>
          <c:extLst>
            <c:ext xmlns:c16="http://schemas.microsoft.com/office/drawing/2014/chart" uri="{C3380CC4-5D6E-409C-BE32-E72D297353CC}">
              <c16:uniqueId val="{00000000-DEAD-0B4D-AC18-6FD1F7D00B2A}"/>
            </c:ext>
          </c:extLst>
        </c:ser>
        <c:ser>
          <c:idx val="2"/>
          <c:order val="2"/>
          <c:tx>
            <c:strRef>
              <c:f>Sheet1!$G$8</c:f>
              <c:strCache>
                <c:ptCount val="1"/>
                <c:pt idx="0">
                  <c:v>Area under UHDP</c:v>
                </c:pt>
              </c:strCache>
            </c:strRef>
          </c:tx>
          <c:invertIfNegative val="0"/>
          <c:cat>
            <c:strRef>
              <c:f>Sheet1!$D$9:$D$23</c:f>
              <c:strCache>
                <c:ptCount val="15"/>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strCache>
            </c:strRef>
          </c:cat>
          <c:val>
            <c:numRef>
              <c:f>Sheet1!$G$9:$G$23</c:f>
            </c:numRef>
          </c:val>
          <c:extLst>
            <c:ext xmlns:c16="http://schemas.microsoft.com/office/drawing/2014/chart" uri="{C3380CC4-5D6E-409C-BE32-E72D297353CC}">
              <c16:uniqueId val="{00000001-DEAD-0B4D-AC18-6FD1F7D00B2A}"/>
            </c:ext>
          </c:extLst>
        </c:ser>
        <c:ser>
          <c:idx val="3"/>
          <c:order val="3"/>
          <c:tx>
            <c:strRef>
              <c:f>Sheet1!$H$8</c:f>
              <c:strCache>
                <c:ptCount val="1"/>
              </c:strCache>
            </c:strRef>
          </c:tx>
          <c:invertIfNegative val="0"/>
          <c:cat>
            <c:strRef>
              <c:f>Sheet1!$D$9:$D$23</c:f>
              <c:strCache>
                <c:ptCount val="15"/>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strCache>
            </c:strRef>
          </c:cat>
          <c:val>
            <c:numRef>
              <c:f>Sheet1!$H$9:$H$23</c:f>
            </c:numRef>
          </c:val>
          <c:extLst>
            <c:ext xmlns:c16="http://schemas.microsoft.com/office/drawing/2014/chart" uri="{C3380CC4-5D6E-409C-BE32-E72D297353CC}">
              <c16:uniqueId val="{00000002-DEAD-0B4D-AC18-6FD1F7D00B2A}"/>
            </c:ext>
          </c:extLst>
        </c:ser>
        <c:ser>
          <c:idx val="4"/>
          <c:order val="4"/>
          <c:tx>
            <c:strRef>
              <c:f>Sheet1!$I$8</c:f>
              <c:strCache>
                <c:ptCount val="1"/>
                <c:pt idx="0">
                  <c:v>Yield under regular planting</c:v>
                </c:pt>
              </c:strCache>
            </c:strRef>
          </c:tx>
          <c:invertIfNegative val="0"/>
          <c:cat>
            <c:strRef>
              <c:f>Sheet1!$D$9:$D$23</c:f>
              <c:strCache>
                <c:ptCount val="15"/>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strCache>
            </c:strRef>
          </c:cat>
          <c:val>
            <c:numRef>
              <c:f>Sheet1!$I$9:$I$23</c:f>
            </c:numRef>
          </c:val>
          <c:extLst>
            <c:ext xmlns:c16="http://schemas.microsoft.com/office/drawing/2014/chart" uri="{C3380CC4-5D6E-409C-BE32-E72D297353CC}">
              <c16:uniqueId val="{00000003-DEAD-0B4D-AC18-6FD1F7D00B2A}"/>
            </c:ext>
          </c:extLst>
        </c:ser>
        <c:ser>
          <c:idx val="5"/>
          <c:order val="5"/>
          <c:tx>
            <c:strRef>
              <c:f>Sheet1!$J$8</c:f>
              <c:strCache>
                <c:ptCount val="1"/>
                <c:pt idx="0">
                  <c:v>Yield under UHDP</c:v>
                </c:pt>
              </c:strCache>
            </c:strRef>
          </c:tx>
          <c:invertIfNegative val="0"/>
          <c:cat>
            <c:strRef>
              <c:f>Sheet1!$D$9:$D$23</c:f>
              <c:strCache>
                <c:ptCount val="15"/>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strCache>
            </c:strRef>
          </c:cat>
          <c:val>
            <c:numRef>
              <c:f>Sheet1!$J$9:$J$23</c:f>
            </c:numRef>
          </c:val>
          <c:extLst>
            <c:ext xmlns:c16="http://schemas.microsoft.com/office/drawing/2014/chart" uri="{C3380CC4-5D6E-409C-BE32-E72D297353CC}">
              <c16:uniqueId val="{00000004-DEAD-0B4D-AC18-6FD1F7D00B2A}"/>
            </c:ext>
          </c:extLst>
        </c:ser>
        <c:ser>
          <c:idx val="6"/>
          <c:order val="6"/>
          <c:tx>
            <c:strRef>
              <c:f>Sheet1!$K$8</c:f>
              <c:strCache>
                <c:ptCount val="1"/>
              </c:strCache>
            </c:strRef>
          </c:tx>
          <c:invertIfNegative val="0"/>
          <c:cat>
            <c:strRef>
              <c:f>Sheet1!$D$9:$D$23</c:f>
              <c:strCache>
                <c:ptCount val="15"/>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strCache>
            </c:strRef>
          </c:cat>
          <c:val>
            <c:numRef>
              <c:f>Sheet1!$K$9:$K$23</c:f>
            </c:numRef>
          </c:val>
          <c:extLst>
            <c:ext xmlns:c16="http://schemas.microsoft.com/office/drawing/2014/chart" uri="{C3380CC4-5D6E-409C-BE32-E72D297353CC}">
              <c16:uniqueId val="{00000005-DEAD-0B4D-AC18-6FD1F7D00B2A}"/>
            </c:ext>
          </c:extLst>
        </c:ser>
        <c:ser>
          <c:idx val="7"/>
          <c:order val="7"/>
          <c:tx>
            <c:strRef>
              <c:f>Sheet1!$L$8</c:f>
              <c:strCache>
                <c:ptCount val="1"/>
                <c:pt idx="0">
                  <c:v>Average Yield ( Mt /Ha)</c:v>
                </c:pt>
              </c:strCache>
            </c:strRef>
          </c:tx>
          <c:invertIfNegative val="0"/>
          <c:dLbls>
            <c:spPr>
              <a:solidFill>
                <a:srgbClr val="00B0F0"/>
              </a:solidFill>
              <a:ln>
                <a:noFill/>
              </a:ln>
              <a:effectLst/>
            </c:spPr>
            <c:txPr>
              <a:bodyPr rot="0" spcFirstLastPara="0" vertOverflow="ellipsis" vert="horz" wrap="square" lIns="38100" tIns="19050" rIns="38100" bIns="19050" anchor="ctr" anchorCtr="1"/>
              <a:lstStyle/>
              <a:p>
                <a:pPr>
                  <a:defRPr lang="en-GB" sz="10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Sheet1!$D$9:$D$23</c:f>
              <c:strCache>
                <c:ptCount val="15"/>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strCache>
            </c:strRef>
          </c:cat>
          <c:val>
            <c:numRef>
              <c:f>Sheet1!$L$9:$L$23</c:f>
              <c:numCache>
                <c:formatCode>0.00</c:formatCode>
                <c:ptCount val="15"/>
                <c:pt idx="0">
                  <c:v>7.92</c:v>
                </c:pt>
                <c:pt idx="1">
                  <c:v>7.76</c:v>
                </c:pt>
                <c:pt idx="2">
                  <c:v>7.2</c:v>
                </c:pt>
                <c:pt idx="3">
                  <c:v>8.3600000000000048</c:v>
                </c:pt>
                <c:pt idx="4">
                  <c:v>9.2000000000000011</c:v>
                </c:pt>
                <c:pt idx="5">
                  <c:v>10.4</c:v>
                </c:pt>
                <c:pt idx="6">
                  <c:v>11.12</c:v>
                </c:pt>
                <c:pt idx="7">
                  <c:v>11.92</c:v>
                </c:pt>
                <c:pt idx="8">
                  <c:v>12.5</c:v>
                </c:pt>
                <c:pt idx="9">
                  <c:v>13.1</c:v>
                </c:pt>
                <c:pt idx="10">
                  <c:v>13.4</c:v>
                </c:pt>
                <c:pt idx="11">
                  <c:v>14</c:v>
                </c:pt>
                <c:pt idx="12">
                  <c:v>14</c:v>
                </c:pt>
                <c:pt idx="13">
                  <c:v>15.2</c:v>
                </c:pt>
                <c:pt idx="14">
                  <c:v>15.5</c:v>
                </c:pt>
              </c:numCache>
            </c:numRef>
          </c:val>
          <c:extLst>
            <c:ext xmlns:c16="http://schemas.microsoft.com/office/drawing/2014/chart" uri="{C3380CC4-5D6E-409C-BE32-E72D297353CC}">
              <c16:uniqueId val="{00000006-DEAD-0B4D-AC18-6FD1F7D00B2A}"/>
            </c:ext>
          </c:extLst>
        </c:ser>
        <c:ser>
          <c:idx val="8"/>
          <c:order val="8"/>
          <c:tx>
            <c:strRef>
              <c:f>Sheet1!$M$8</c:f>
              <c:strCache>
                <c:ptCount val="1"/>
                <c:pt idx="0">
                  <c:v>Total production ( Lakh Mt)</c:v>
                </c:pt>
              </c:strCache>
            </c:strRef>
          </c:tx>
          <c:spPr>
            <a:solidFill>
              <a:srgbClr val="002060"/>
            </a:solidFill>
          </c:spPr>
          <c:invertIfNegative val="0"/>
          <c:dLbls>
            <c:spPr>
              <a:solidFill>
                <a:srgbClr val="FF0000"/>
              </a:solidFill>
              <a:ln>
                <a:noFill/>
              </a:ln>
              <a:effectLst/>
            </c:spPr>
            <c:txPr>
              <a:bodyPr rot="0" spcFirstLastPara="0" vertOverflow="ellipsis" vert="horz" wrap="square" lIns="38100" tIns="19050" rIns="38100" bIns="19050" anchor="ctr" anchorCtr="1"/>
              <a:lstStyle/>
              <a:p>
                <a:pPr>
                  <a:defRPr lang="en-GB"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Sheet1!$D$9:$D$23</c:f>
              <c:strCache>
                <c:ptCount val="15"/>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strCache>
            </c:strRef>
          </c:cat>
          <c:val>
            <c:numRef>
              <c:f>Sheet1!$M$9:$M$23</c:f>
              <c:numCache>
                <c:formatCode>0.00</c:formatCode>
                <c:ptCount val="15"/>
                <c:pt idx="0">
                  <c:v>21.779999999999987</c:v>
                </c:pt>
                <c:pt idx="1">
                  <c:v>21.34</c:v>
                </c:pt>
                <c:pt idx="2">
                  <c:v>19.8</c:v>
                </c:pt>
                <c:pt idx="3">
                  <c:v>22.99</c:v>
                </c:pt>
                <c:pt idx="4">
                  <c:v>25.3</c:v>
                </c:pt>
                <c:pt idx="5">
                  <c:v>28.6</c:v>
                </c:pt>
                <c:pt idx="6">
                  <c:v>30.58</c:v>
                </c:pt>
                <c:pt idx="7">
                  <c:v>32.78</c:v>
                </c:pt>
                <c:pt idx="8">
                  <c:v>34.375</c:v>
                </c:pt>
                <c:pt idx="9">
                  <c:v>36.025000000000013</c:v>
                </c:pt>
                <c:pt idx="10">
                  <c:v>36.849999999999994</c:v>
                </c:pt>
                <c:pt idx="11">
                  <c:v>38.5</c:v>
                </c:pt>
                <c:pt idx="12">
                  <c:v>38.5</c:v>
                </c:pt>
                <c:pt idx="13">
                  <c:v>41.8</c:v>
                </c:pt>
                <c:pt idx="14">
                  <c:v>42.625000000000213</c:v>
                </c:pt>
              </c:numCache>
            </c:numRef>
          </c:val>
          <c:extLst>
            <c:ext xmlns:c16="http://schemas.microsoft.com/office/drawing/2014/chart" uri="{C3380CC4-5D6E-409C-BE32-E72D297353CC}">
              <c16:uniqueId val="{00000007-DEAD-0B4D-AC18-6FD1F7D00B2A}"/>
            </c:ext>
          </c:extLst>
        </c:ser>
        <c:dLbls>
          <c:showLegendKey val="0"/>
          <c:showVal val="0"/>
          <c:showCatName val="0"/>
          <c:showSerName val="0"/>
          <c:showPercent val="0"/>
          <c:showBubbleSize val="0"/>
        </c:dLbls>
        <c:gapWidth val="150"/>
        <c:axId val="171174144"/>
        <c:axId val="171380736"/>
      </c:barChart>
      <c:lineChart>
        <c:grouping val="standard"/>
        <c:varyColors val="0"/>
        <c:ser>
          <c:idx val="1"/>
          <c:order val="1"/>
          <c:tx>
            <c:strRef>
              <c:f>Sheet1!$F$8</c:f>
              <c:strCache>
                <c:ptCount val="1"/>
                <c:pt idx="0">
                  <c:v>Adoption of UHDP</c:v>
                </c:pt>
              </c:strCache>
            </c:strRef>
          </c:tx>
          <c:marker>
            <c:symbol val="none"/>
          </c:marker>
          <c:dLbls>
            <c:spPr>
              <a:solidFill>
                <a:srgbClr val="FFFF00"/>
              </a:solidFill>
              <a:ln>
                <a:noFill/>
              </a:ln>
              <a:effectLst/>
            </c:spPr>
            <c:txPr>
              <a:bodyPr rot="0" spcFirstLastPara="0" vertOverflow="ellipsis" vert="horz" wrap="square" lIns="38100" tIns="19050" rIns="38100" bIns="19050" anchor="ctr" anchorCtr="1"/>
              <a:lstStyle/>
              <a:p>
                <a:pPr>
                  <a:defRPr lang="en-GB" sz="10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Sheet1!$D$9:$D$23</c:f>
              <c:strCache>
                <c:ptCount val="15"/>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strCache>
            </c:strRef>
          </c:cat>
          <c:val>
            <c:numRef>
              <c:f>Sheet1!$F$9:$F$23</c:f>
              <c:numCache>
                <c:formatCode>0</c:formatCode>
                <c:ptCount val="15"/>
                <c:pt idx="0">
                  <c:v>1</c:v>
                </c:pt>
                <c:pt idx="1">
                  <c:v>3</c:v>
                </c:pt>
                <c:pt idx="2">
                  <c:v>10</c:v>
                </c:pt>
                <c:pt idx="3">
                  <c:v>15</c:v>
                </c:pt>
                <c:pt idx="4">
                  <c:v>30</c:v>
                </c:pt>
                <c:pt idx="5">
                  <c:v>50</c:v>
                </c:pt>
                <c:pt idx="6">
                  <c:v>60</c:v>
                </c:pt>
                <c:pt idx="7">
                  <c:v>70</c:v>
                </c:pt>
                <c:pt idx="8">
                  <c:v>75</c:v>
                </c:pt>
                <c:pt idx="9">
                  <c:v>75</c:v>
                </c:pt>
                <c:pt idx="10">
                  <c:v>75</c:v>
                </c:pt>
                <c:pt idx="11">
                  <c:v>75</c:v>
                </c:pt>
                <c:pt idx="12">
                  <c:v>75</c:v>
                </c:pt>
                <c:pt idx="13">
                  <c:v>75</c:v>
                </c:pt>
                <c:pt idx="14">
                  <c:v>75</c:v>
                </c:pt>
              </c:numCache>
            </c:numRef>
          </c:val>
          <c:smooth val="0"/>
          <c:extLst>
            <c:ext xmlns:c16="http://schemas.microsoft.com/office/drawing/2014/chart" uri="{C3380CC4-5D6E-409C-BE32-E72D297353CC}">
              <c16:uniqueId val="{00000008-DEAD-0B4D-AC18-6FD1F7D00B2A}"/>
            </c:ext>
          </c:extLst>
        </c:ser>
        <c:dLbls>
          <c:showLegendKey val="0"/>
          <c:showVal val="0"/>
          <c:showCatName val="0"/>
          <c:showSerName val="0"/>
          <c:showPercent val="0"/>
          <c:showBubbleSize val="0"/>
        </c:dLbls>
        <c:marker val="1"/>
        <c:smooth val="0"/>
        <c:axId val="171382272"/>
        <c:axId val="171383808"/>
      </c:lineChart>
      <c:catAx>
        <c:axId val="171174144"/>
        <c:scaling>
          <c:orientation val="minMax"/>
        </c:scaling>
        <c:delete val="0"/>
        <c:axPos val="b"/>
        <c:numFmt formatCode="General" sourceLinked="0"/>
        <c:majorTickMark val="out"/>
        <c:minorTickMark val="none"/>
        <c:tickLblPos val="nextTo"/>
        <c:txPr>
          <a:bodyPr rot="-5400000" spcFirstLastPara="0" vertOverflow="ellipsis" vert="horz" wrap="square" anchor="ctr" anchorCtr="1"/>
          <a:lstStyle/>
          <a:p>
            <a:pPr>
              <a:defRPr lang="en-GB" sz="1000" b="0" i="0" u="none" strike="noStrike" kern="1200" baseline="0">
                <a:solidFill>
                  <a:schemeClr val="bg1"/>
                </a:solidFill>
                <a:latin typeface="+mn-lt"/>
                <a:ea typeface="+mn-ea"/>
                <a:cs typeface="+mn-cs"/>
              </a:defRPr>
            </a:pPr>
            <a:endParaRPr lang="en-US"/>
          </a:p>
        </c:txPr>
        <c:crossAx val="171380736"/>
        <c:crosses val="autoZero"/>
        <c:auto val="1"/>
        <c:lblAlgn val="ctr"/>
        <c:lblOffset val="100"/>
        <c:noMultiLvlLbl val="0"/>
      </c:catAx>
      <c:valAx>
        <c:axId val="171380736"/>
        <c:scaling>
          <c:orientation val="minMax"/>
        </c:scaling>
        <c:delete val="0"/>
        <c:axPos val="l"/>
        <c:majorGridlines/>
        <c:numFmt formatCode="0.00" sourceLinked="1"/>
        <c:majorTickMark val="out"/>
        <c:minorTickMark val="none"/>
        <c:tickLblPos val="nextTo"/>
        <c:txPr>
          <a:bodyPr rot="-60000000" spcFirstLastPara="0" vertOverflow="ellipsis" vert="horz" wrap="square" anchor="ctr" anchorCtr="1"/>
          <a:lstStyle/>
          <a:p>
            <a:pPr>
              <a:defRPr lang="en-GB" sz="1000" b="0" i="0" u="none" strike="noStrike" kern="1200" baseline="0">
                <a:solidFill>
                  <a:schemeClr val="bg1"/>
                </a:solidFill>
                <a:latin typeface="+mn-lt"/>
                <a:ea typeface="+mn-ea"/>
                <a:cs typeface="+mn-cs"/>
              </a:defRPr>
            </a:pPr>
            <a:endParaRPr lang="en-US"/>
          </a:p>
        </c:txPr>
        <c:crossAx val="171174144"/>
        <c:crosses val="autoZero"/>
        <c:crossBetween val="between"/>
      </c:valAx>
      <c:catAx>
        <c:axId val="171382272"/>
        <c:scaling>
          <c:orientation val="minMax"/>
        </c:scaling>
        <c:delete val="1"/>
        <c:axPos val="b"/>
        <c:numFmt formatCode="General" sourceLinked="1"/>
        <c:majorTickMark val="out"/>
        <c:minorTickMark val="none"/>
        <c:tickLblPos val="nextTo"/>
        <c:crossAx val="171383808"/>
        <c:crosses val="autoZero"/>
        <c:auto val="1"/>
        <c:lblAlgn val="ctr"/>
        <c:lblOffset val="100"/>
        <c:noMultiLvlLbl val="0"/>
      </c:catAx>
      <c:valAx>
        <c:axId val="171383808"/>
        <c:scaling>
          <c:orientation val="minMax"/>
        </c:scaling>
        <c:delete val="0"/>
        <c:axPos val="r"/>
        <c:numFmt formatCode="0" sourceLinked="1"/>
        <c:majorTickMark val="out"/>
        <c:minorTickMark val="none"/>
        <c:tickLblPos val="nextTo"/>
        <c:txPr>
          <a:bodyPr rot="-60000000" spcFirstLastPara="0" vertOverflow="ellipsis" vert="horz" wrap="square" anchor="ctr" anchorCtr="1"/>
          <a:lstStyle/>
          <a:p>
            <a:pPr>
              <a:defRPr lang="en-GB" sz="1000" b="0" i="0" u="none" strike="noStrike" kern="1200" baseline="0">
                <a:solidFill>
                  <a:schemeClr val="bg1"/>
                </a:solidFill>
                <a:latin typeface="+mn-lt"/>
                <a:ea typeface="+mn-ea"/>
                <a:cs typeface="+mn-cs"/>
              </a:defRPr>
            </a:pPr>
            <a:endParaRPr lang="en-US"/>
          </a:p>
        </c:txPr>
        <c:crossAx val="171382272"/>
        <c:crosses val="max"/>
        <c:crossBetween val="between"/>
      </c:valAx>
    </c:plotArea>
    <c:legend>
      <c:legendPos val="t"/>
      <c:overlay val="0"/>
      <c:txPr>
        <a:bodyPr rot="0" spcFirstLastPara="0" vertOverflow="ellipsis" vert="horz" wrap="square" anchor="ctr" anchorCtr="1"/>
        <a:lstStyle/>
        <a:p>
          <a:pPr>
            <a:defRPr lang="en-GB" sz="1000" b="0" i="0" u="none" strike="noStrike" kern="1200" baseline="0">
              <a:solidFill>
                <a:schemeClr val="bg1"/>
              </a:solidFill>
              <a:latin typeface="+mn-lt"/>
              <a:ea typeface="+mn-ea"/>
              <a:cs typeface="+mn-cs"/>
            </a:defRPr>
          </a:pPr>
          <a:endParaRPr lang="en-US"/>
        </a:p>
      </c:txPr>
    </c:legend>
    <c:plotVisOnly val="1"/>
    <c:dispBlanksAs val="gap"/>
    <c:showDLblsOverMax val="0"/>
  </c:chart>
  <c:spPr>
    <a:solidFill>
      <a:srgbClr val="041A32"/>
    </a:solidFill>
  </c:spPr>
  <c:txPr>
    <a:bodyPr/>
    <a:lstStyle/>
    <a:p>
      <a:pPr>
        <a:defRPr lang="en-GB"/>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6BC2E4-1BE4-4D10-95DB-F0476A3341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CEE8A48-5675-4D37-82DF-55B4498681A8}">
      <dgm:prSet phldrT="[Text]"/>
      <dgm:spPr/>
      <dgm:t>
        <a:bodyPr/>
        <a:lstStyle/>
        <a:p>
          <a:r>
            <a:rPr lang="en-US" dirty="0">
              <a:solidFill>
                <a:schemeClr val="tx1"/>
              </a:solidFill>
            </a:rPr>
            <a:t>Protection of IP Rights</a:t>
          </a:r>
        </a:p>
      </dgm:t>
    </dgm:pt>
    <dgm:pt modelId="{AE6A022A-3DC1-4C8D-9AAB-B63ADA1C7C0F}" type="parTrans" cxnId="{F7DFEC99-8FB6-4F80-9555-9C6A0B3940B5}">
      <dgm:prSet/>
      <dgm:spPr/>
      <dgm:t>
        <a:bodyPr/>
        <a:lstStyle/>
        <a:p>
          <a:endParaRPr lang="en-US"/>
        </a:p>
      </dgm:t>
    </dgm:pt>
    <dgm:pt modelId="{BCAFBF88-7927-4C48-A4C9-8805049B8B42}" type="sibTrans" cxnId="{F7DFEC99-8FB6-4F80-9555-9C6A0B3940B5}">
      <dgm:prSet/>
      <dgm:spPr/>
      <dgm:t>
        <a:bodyPr/>
        <a:lstStyle/>
        <a:p>
          <a:endParaRPr lang="en-US"/>
        </a:p>
      </dgm:t>
    </dgm:pt>
    <dgm:pt modelId="{E795B10C-F257-41AD-93B0-CCF35E2E1203}">
      <dgm:prSet phldrT="[Text]"/>
      <dgm:spPr/>
      <dgm:t>
        <a:bodyPr/>
        <a:lstStyle/>
        <a:p>
          <a:r>
            <a:rPr lang="en-US" dirty="0"/>
            <a:t>Transformative Technologies being  resource  and time intensive with high risk, critical to provide adequate protection for IP rights</a:t>
          </a:r>
        </a:p>
      </dgm:t>
    </dgm:pt>
    <dgm:pt modelId="{4C1660E6-77A1-4C37-B994-045C8F4BB9A0}" type="parTrans" cxnId="{D52B51BC-3ACD-4821-B026-6B59547D05ED}">
      <dgm:prSet/>
      <dgm:spPr/>
      <dgm:t>
        <a:bodyPr/>
        <a:lstStyle/>
        <a:p>
          <a:endParaRPr lang="en-US"/>
        </a:p>
      </dgm:t>
    </dgm:pt>
    <dgm:pt modelId="{C379D366-C564-47DB-BECB-CD90F24A6E10}" type="sibTrans" cxnId="{D52B51BC-3ACD-4821-B026-6B59547D05ED}">
      <dgm:prSet/>
      <dgm:spPr/>
      <dgm:t>
        <a:bodyPr/>
        <a:lstStyle/>
        <a:p>
          <a:endParaRPr lang="en-US"/>
        </a:p>
      </dgm:t>
    </dgm:pt>
    <dgm:pt modelId="{6879B8EC-FFDF-4A47-A98C-18E41C7471D5}">
      <dgm:prSet phldrT="[Text]"/>
      <dgm:spPr/>
      <dgm:t>
        <a:bodyPr/>
        <a:lstStyle/>
        <a:p>
          <a:r>
            <a:rPr lang="en-US" dirty="0">
              <a:solidFill>
                <a:schemeClr val="tx1"/>
              </a:solidFill>
            </a:rPr>
            <a:t>Enabling Regulatory system</a:t>
          </a:r>
        </a:p>
      </dgm:t>
    </dgm:pt>
    <dgm:pt modelId="{7270D3E5-D1E0-455E-96D1-EF2EC316B185}" type="parTrans" cxnId="{771EBF48-1A3B-4C20-B8CD-CC625A9C66E4}">
      <dgm:prSet/>
      <dgm:spPr/>
      <dgm:t>
        <a:bodyPr/>
        <a:lstStyle/>
        <a:p>
          <a:endParaRPr lang="en-US"/>
        </a:p>
      </dgm:t>
    </dgm:pt>
    <dgm:pt modelId="{F9DD4C94-089A-42B4-8EE5-6A461CFC42E0}" type="sibTrans" cxnId="{771EBF48-1A3B-4C20-B8CD-CC625A9C66E4}">
      <dgm:prSet/>
      <dgm:spPr/>
      <dgm:t>
        <a:bodyPr/>
        <a:lstStyle/>
        <a:p>
          <a:endParaRPr lang="en-US"/>
        </a:p>
      </dgm:t>
    </dgm:pt>
    <dgm:pt modelId="{7D0BD209-AE38-4A14-93FF-02DEEE680295}">
      <dgm:prSet phldrT="[Text]"/>
      <dgm:spPr/>
      <dgm:t>
        <a:bodyPr/>
        <a:lstStyle/>
        <a:p>
          <a:r>
            <a:rPr lang="en-US" dirty="0"/>
            <a:t>Science based and predictable regulatory environment will help to inspire  confidence</a:t>
          </a:r>
        </a:p>
      </dgm:t>
    </dgm:pt>
    <dgm:pt modelId="{DC6B1491-82A4-47FC-86FE-A036FACB5A8E}" type="parTrans" cxnId="{9FEE14F6-7898-4A60-9D70-182074165184}">
      <dgm:prSet/>
      <dgm:spPr/>
      <dgm:t>
        <a:bodyPr/>
        <a:lstStyle/>
        <a:p>
          <a:endParaRPr lang="en-US"/>
        </a:p>
      </dgm:t>
    </dgm:pt>
    <dgm:pt modelId="{B0AA9514-046C-423E-A028-850F31354136}" type="sibTrans" cxnId="{9FEE14F6-7898-4A60-9D70-182074165184}">
      <dgm:prSet/>
      <dgm:spPr/>
      <dgm:t>
        <a:bodyPr/>
        <a:lstStyle/>
        <a:p>
          <a:endParaRPr lang="en-US"/>
        </a:p>
      </dgm:t>
    </dgm:pt>
    <dgm:pt modelId="{9FE67136-62F2-4F00-A655-18C9AAB73D21}">
      <dgm:prSet phldrT="[Text]"/>
      <dgm:spPr/>
      <dgm:t>
        <a:bodyPr/>
        <a:lstStyle/>
        <a:p>
          <a:r>
            <a:rPr lang="en-US" dirty="0">
              <a:solidFill>
                <a:schemeClr val="tx1"/>
              </a:solidFill>
            </a:rPr>
            <a:t>Market based pricing approach</a:t>
          </a:r>
        </a:p>
      </dgm:t>
    </dgm:pt>
    <dgm:pt modelId="{71EB24FB-CBF8-436D-B7B1-AB71825547C2}" type="parTrans" cxnId="{408BE72A-B0A3-4BA4-9831-F18146C5736F}">
      <dgm:prSet/>
      <dgm:spPr/>
      <dgm:t>
        <a:bodyPr/>
        <a:lstStyle/>
        <a:p>
          <a:endParaRPr lang="en-US"/>
        </a:p>
      </dgm:t>
    </dgm:pt>
    <dgm:pt modelId="{8C18530F-39F8-4F1E-8823-1832723269D5}" type="sibTrans" cxnId="{408BE72A-B0A3-4BA4-9831-F18146C5736F}">
      <dgm:prSet/>
      <dgm:spPr/>
      <dgm:t>
        <a:bodyPr/>
        <a:lstStyle/>
        <a:p>
          <a:endParaRPr lang="en-US"/>
        </a:p>
      </dgm:t>
    </dgm:pt>
    <dgm:pt modelId="{DC8E158D-DDEA-462A-8DCD-6DE982929E0B}">
      <dgm:prSet phldrT="[Text]"/>
      <dgm:spPr/>
      <dgm:t>
        <a:bodyPr/>
        <a:lstStyle/>
        <a:p>
          <a:r>
            <a:rPr lang="en-US" dirty="0"/>
            <a:t>Market based pricing helps to ensure  fair competition  unlike Administered  pricing  which would distort the market</a:t>
          </a:r>
        </a:p>
      </dgm:t>
    </dgm:pt>
    <dgm:pt modelId="{D311C619-C08C-4CA1-A448-DB6C328A0DE2}" type="parTrans" cxnId="{9DBCF17B-BF99-413A-AD7B-60B57AA4D69D}">
      <dgm:prSet/>
      <dgm:spPr/>
      <dgm:t>
        <a:bodyPr/>
        <a:lstStyle/>
        <a:p>
          <a:endParaRPr lang="en-US"/>
        </a:p>
      </dgm:t>
    </dgm:pt>
    <dgm:pt modelId="{7F696B67-3069-4E5E-AD90-C63A01B7E9F1}" type="sibTrans" cxnId="{9DBCF17B-BF99-413A-AD7B-60B57AA4D69D}">
      <dgm:prSet/>
      <dgm:spPr/>
      <dgm:t>
        <a:bodyPr/>
        <a:lstStyle/>
        <a:p>
          <a:endParaRPr lang="en-US"/>
        </a:p>
      </dgm:t>
    </dgm:pt>
    <dgm:pt modelId="{03E4B652-DA0E-4495-B766-832DB28911F0}">
      <dgm:prSet phldrT="[Text]"/>
      <dgm:spPr/>
      <dgm:t>
        <a:bodyPr/>
        <a:lstStyle/>
        <a:p>
          <a:r>
            <a:rPr lang="en-US" dirty="0">
              <a:solidFill>
                <a:schemeClr val="tx1"/>
              </a:solidFill>
            </a:rPr>
            <a:t>Unified approach</a:t>
          </a:r>
        </a:p>
      </dgm:t>
    </dgm:pt>
    <dgm:pt modelId="{1B09DEA1-0132-4085-AE0E-0635C1218E98}" type="parTrans" cxnId="{73830C95-EFE1-4923-AD6E-042D12637E67}">
      <dgm:prSet/>
      <dgm:spPr/>
      <dgm:t>
        <a:bodyPr/>
        <a:lstStyle/>
        <a:p>
          <a:endParaRPr lang="en-US"/>
        </a:p>
      </dgm:t>
    </dgm:pt>
    <dgm:pt modelId="{7F55E366-CEBA-4CD6-BC98-3623D5AB03B6}" type="sibTrans" cxnId="{73830C95-EFE1-4923-AD6E-042D12637E67}">
      <dgm:prSet/>
      <dgm:spPr/>
      <dgm:t>
        <a:bodyPr/>
        <a:lstStyle/>
        <a:p>
          <a:endParaRPr lang="en-US"/>
        </a:p>
      </dgm:t>
    </dgm:pt>
    <dgm:pt modelId="{D8809A00-ED04-48D4-A691-3B9ADCE7BAF5}">
      <dgm:prSet phldrT="[Text]"/>
      <dgm:spPr/>
      <dgm:t>
        <a:bodyPr/>
        <a:lstStyle/>
        <a:p>
          <a:r>
            <a:rPr lang="en-US" dirty="0"/>
            <a:t>Investment in education  of general public through adequate communication needed for inspiring confidence </a:t>
          </a:r>
        </a:p>
      </dgm:t>
    </dgm:pt>
    <dgm:pt modelId="{2BE71DF5-4F93-4606-AD48-16A3396970DA}" type="parTrans" cxnId="{0E1DAA67-7756-4832-AA12-2D6D8975CE7D}">
      <dgm:prSet/>
      <dgm:spPr/>
      <dgm:t>
        <a:bodyPr/>
        <a:lstStyle/>
        <a:p>
          <a:endParaRPr lang="en-US"/>
        </a:p>
      </dgm:t>
    </dgm:pt>
    <dgm:pt modelId="{BAECD1EF-8031-450B-A332-1088D0125281}" type="sibTrans" cxnId="{0E1DAA67-7756-4832-AA12-2D6D8975CE7D}">
      <dgm:prSet/>
      <dgm:spPr/>
      <dgm:t>
        <a:bodyPr/>
        <a:lstStyle/>
        <a:p>
          <a:endParaRPr lang="en-US"/>
        </a:p>
      </dgm:t>
    </dgm:pt>
    <dgm:pt modelId="{2E4D830D-984B-4AE0-BCE9-10AD0EBAE144}">
      <dgm:prSet phldrT="[Text]"/>
      <dgm:spPr/>
      <dgm:t>
        <a:bodyPr/>
        <a:lstStyle/>
        <a:p>
          <a:r>
            <a:rPr lang="en-US" dirty="0"/>
            <a:t>Need for alignment of approaches between Center and States, and between policy makers with different ideologies </a:t>
          </a:r>
        </a:p>
      </dgm:t>
    </dgm:pt>
    <dgm:pt modelId="{C04C61C8-2050-48E4-AF4F-74D1811BB868}" type="parTrans" cxnId="{BFF9E9F2-F6BE-4BB4-8A60-C93AE3CF0881}">
      <dgm:prSet/>
      <dgm:spPr/>
      <dgm:t>
        <a:bodyPr/>
        <a:lstStyle/>
        <a:p>
          <a:endParaRPr lang="en-US"/>
        </a:p>
      </dgm:t>
    </dgm:pt>
    <dgm:pt modelId="{F756083D-4C87-422C-B905-4CD1D531FAF0}" type="sibTrans" cxnId="{BFF9E9F2-F6BE-4BB4-8A60-C93AE3CF0881}">
      <dgm:prSet/>
      <dgm:spPr/>
      <dgm:t>
        <a:bodyPr/>
        <a:lstStyle/>
        <a:p>
          <a:endParaRPr lang="en-US"/>
        </a:p>
      </dgm:t>
    </dgm:pt>
    <dgm:pt modelId="{9AB2C861-EEB1-405D-94E9-01CF6E7D2F5A}">
      <dgm:prSet phldrT="[Text]"/>
      <dgm:spPr/>
      <dgm:t>
        <a:bodyPr/>
        <a:lstStyle/>
        <a:p>
          <a:r>
            <a:rPr lang="en-US" dirty="0">
              <a:solidFill>
                <a:schemeClr val="tx1"/>
              </a:solidFill>
            </a:rPr>
            <a:t>Communication</a:t>
          </a:r>
        </a:p>
      </dgm:t>
    </dgm:pt>
    <dgm:pt modelId="{D1F7B840-D710-4C4F-B362-557B587BD52E}" type="parTrans" cxnId="{B46CCF46-B6FD-43AD-B313-A37FEBF9B6E4}">
      <dgm:prSet/>
      <dgm:spPr/>
      <dgm:t>
        <a:bodyPr/>
        <a:lstStyle/>
        <a:p>
          <a:endParaRPr lang="en-US"/>
        </a:p>
      </dgm:t>
    </dgm:pt>
    <dgm:pt modelId="{41E281B1-AA9E-4E71-A4D7-9E8C10175531}" type="sibTrans" cxnId="{B46CCF46-B6FD-43AD-B313-A37FEBF9B6E4}">
      <dgm:prSet/>
      <dgm:spPr/>
      <dgm:t>
        <a:bodyPr/>
        <a:lstStyle/>
        <a:p>
          <a:endParaRPr lang="en-US"/>
        </a:p>
      </dgm:t>
    </dgm:pt>
    <dgm:pt modelId="{22C56056-33CA-4980-8949-B921FE0A716A}" type="pres">
      <dgm:prSet presAssocID="{836BC2E4-1BE4-4D10-95DB-F0476A3341A0}" presName="Name0" presStyleCnt="0">
        <dgm:presLayoutVars>
          <dgm:dir/>
          <dgm:animLvl val="lvl"/>
          <dgm:resizeHandles val="exact"/>
        </dgm:presLayoutVars>
      </dgm:prSet>
      <dgm:spPr/>
    </dgm:pt>
    <dgm:pt modelId="{4B659647-C5E0-4B92-AB50-7D3F05B5DEDF}" type="pres">
      <dgm:prSet presAssocID="{1CEE8A48-5675-4D37-82DF-55B4498681A8}" presName="linNode" presStyleCnt="0"/>
      <dgm:spPr/>
    </dgm:pt>
    <dgm:pt modelId="{0702F467-ECCD-4C71-B10F-4C3A5FCCB2F5}" type="pres">
      <dgm:prSet presAssocID="{1CEE8A48-5675-4D37-82DF-55B4498681A8}" presName="parentText" presStyleLbl="node1" presStyleIdx="0" presStyleCnt="5">
        <dgm:presLayoutVars>
          <dgm:chMax val="1"/>
          <dgm:bulletEnabled val="1"/>
        </dgm:presLayoutVars>
      </dgm:prSet>
      <dgm:spPr/>
    </dgm:pt>
    <dgm:pt modelId="{0B1C639B-96EB-4D5D-B8CF-82E8996D27B4}" type="pres">
      <dgm:prSet presAssocID="{1CEE8A48-5675-4D37-82DF-55B4498681A8}" presName="descendantText" presStyleLbl="alignAccFollowNode1" presStyleIdx="0" presStyleCnt="5">
        <dgm:presLayoutVars>
          <dgm:bulletEnabled val="1"/>
        </dgm:presLayoutVars>
      </dgm:prSet>
      <dgm:spPr/>
    </dgm:pt>
    <dgm:pt modelId="{410B22F5-C05A-4271-B097-0239A3D96F56}" type="pres">
      <dgm:prSet presAssocID="{BCAFBF88-7927-4C48-A4C9-8805049B8B42}" presName="sp" presStyleCnt="0"/>
      <dgm:spPr/>
    </dgm:pt>
    <dgm:pt modelId="{F1396151-2F08-4E23-BDB6-4A3C92EFD356}" type="pres">
      <dgm:prSet presAssocID="{6879B8EC-FFDF-4A47-A98C-18E41C7471D5}" presName="linNode" presStyleCnt="0"/>
      <dgm:spPr/>
    </dgm:pt>
    <dgm:pt modelId="{347309EF-58DD-4151-87F4-DFF8C5476A4C}" type="pres">
      <dgm:prSet presAssocID="{6879B8EC-FFDF-4A47-A98C-18E41C7471D5}" presName="parentText" presStyleLbl="node1" presStyleIdx="1" presStyleCnt="5">
        <dgm:presLayoutVars>
          <dgm:chMax val="1"/>
          <dgm:bulletEnabled val="1"/>
        </dgm:presLayoutVars>
      </dgm:prSet>
      <dgm:spPr/>
    </dgm:pt>
    <dgm:pt modelId="{39B94FF7-E14D-4BEF-82DF-B84952BE6A72}" type="pres">
      <dgm:prSet presAssocID="{6879B8EC-FFDF-4A47-A98C-18E41C7471D5}" presName="descendantText" presStyleLbl="alignAccFollowNode1" presStyleIdx="1" presStyleCnt="5">
        <dgm:presLayoutVars>
          <dgm:bulletEnabled val="1"/>
        </dgm:presLayoutVars>
      </dgm:prSet>
      <dgm:spPr/>
    </dgm:pt>
    <dgm:pt modelId="{BDEAF2C0-7FAA-4C48-86F2-406F771FE478}" type="pres">
      <dgm:prSet presAssocID="{F9DD4C94-089A-42B4-8EE5-6A461CFC42E0}" presName="sp" presStyleCnt="0"/>
      <dgm:spPr/>
    </dgm:pt>
    <dgm:pt modelId="{FD9A54A8-6500-4607-A4DE-B0D6CA2DE8E9}" type="pres">
      <dgm:prSet presAssocID="{9FE67136-62F2-4F00-A655-18C9AAB73D21}" presName="linNode" presStyleCnt="0"/>
      <dgm:spPr/>
    </dgm:pt>
    <dgm:pt modelId="{CA9456A3-2A1D-422C-8EDB-BF86CC364F31}" type="pres">
      <dgm:prSet presAssocID="{9FE67136-62F2-4F00-A655-18C9AAB73D21}" presName="parentText" presStyleLbl="node1" presStyleIdx="2" presStyleCnt="5">
        <dgm:presLayoutVars>
          <dgm:chMax val="1"/>
          <dgm:bulletEnabled val="1"/>
        </dgm:presLayoutVars>
      </dgm:prSet>
      <dgm:spPr/>
    </dgm:pt>
    <dgm:pt modelId="{27E69400-29FE-4ED9-9370-24A8793C9BDD}" type="pres">
      <dgm:prSet presAssocID="{9FE67136-62F2-4F00-A655-18C9AAB73D21}" presName="descendantText" presStyleLbl="alignAccFollowNode1" presStyleIdx="2" presStyleCnt="5">
        <dgm:presLayoutVars>
          <dgm:bulletEnabled val="1"/>
        </dgm:presLayoutVars>
      </dgm:prSet>
      <dgm:spPr/>
    </dgm:pt>
    <dgm:pt modelId="{BB08117C-5518-4202-86EA-0D32E3612871}" type="pres">
      <dgm:prSet presAssocID="{8C18530F-39F8-4F1E-8823-1832723269D5}" presName="sp" presStyleCnt="0"/>
      <dgm:spPr/>
    </dgm:pt>
    <dgm:pt modelId="{070983C0-D7EC-4551-93B4-0635BB3EA713}" type="pres">
      <dgm:prSet presAssocID="{03E4B652-DA0E-4495-B766-832DB28911F0}" presName="linNode" presStyleCnt="0"/>
      <dgm:spPr/>
    </dgm:pt>
    <dgm:pt modelId="{96B1CB99-6C68-4EE6-9366-840545B2A90F}" type="pres">
      <dgm:prSet presAssocID="{03E4B652-DA0E-4495-B766-832DB28911F0}" presName="parentText" presStyleLbl="node1" presStyleIdx="3" presStyleCnt="5">
        <dgm:presLayoutVars>
          <dgm:chMax val="1"/>
          <dgm:bulletEnabled val="1"/>
        </dgm:presLayoutVars>
      </dgm:prSet>
      <dgm:spPr/>
    </dgm:pt>
    <dgm:pt modelId="{B92814DD-2FF7-4E36-B287-72F31F6F68E7}" type="pres">
      <dgm:prSet presAssocID="{03E4B652-DA0E-4495-B766-832DB28911F0}" presName="descendantText" presStyleLbl="alignAccFollowNode1" presStyleIdx="3" presStyleCnt="5">
        <dgm:presLayoutVars>
          <dgm:bulletEnabled val="1"/>
        </dgm:presLayoutVars>
      </dgm:prSet>
      <dgm:spPr/>
    </dgm:pt>
    <dgm:pt modelId="{56FCBF76-4625-480D-9FD9-7DAE9BACACC7}" type="pres">
      <dgm:prSet presAssocID="{7F55E366-CEBA-4CD6-BC98-3623D5AB03B6}" presName="sp" presStyleCnt="0"/>
      <dgm:spPr/>
    </dgm:pt>
    <dgm:pt modelId="{CA4F7438-6347-49B9-9D32-2CEEEF209165}" type="pres">
      <dgm:prSet presAssocID="{9AB2C861-EEB1-405D-94E9-01CF6E7D2F5A}" presName="linNode" presStyleCnt="0"/>
      <dgm:spPr/>
    </dgm:pt>
    <dgm:pt modelId="{B7DF5956-14B8-41E7-811F-5A602A678DFF}" type="pres">
      <dgm:prSet presAssocID="{9AB2C861-EEB1-405D-94E9-01CF6E7D2F5A}" presName="parentText" presStyleLbl="node1" presStyleIdx="4" presStyleCnt="5" custLinFactNeighborY="-7580">
        <dgm:presLayoutVars>
          <dgm:chMax val="1"/>
          <dgm:bulletEnabled val="1"/>
        </dgm:presLayoutVars>
      </dgm:prSet>
      <dgm:spPr/>
    </dgm:pt>
    <dgm:pt modelId="{60BA6FDB-6C7E-4886-87B4-35B1196CD3D2}" type="pres">
      <dgm:prSet presAssocID="{9AB2C861-EEB1-405D-94E9-01CF6E7D2F5A}" presName="descendantText" presStyleLbl="alignAccFollowNode1" presStyleIdx="4" presStyleCnt="5">
        <dgm:presLayoutVars>
          <dgm:bulletEnabled val="1"/>
        </dgm:presLayoutVars>
      </dgm:prSet>
      <dgm:spPr/>
    </dgm:pt>
  </dgm:ptLst>
  <dgm:cxnLst>
    <dgm:cxn modelId="{08B7570C-D1DC-4475-A3F4-095099DF8348}" type="presOf" srcId="{DC8E158D-DDEA-462A-8DCD-6DE982929E0B}" destId="{27E69400-29FE-4ED9-9370-24A8793C9BDD}" srcOrd="0" destOrd="0" presId="urn:microsoft.com/office/officeart/2005/8/layout/vList5"/>
    <dgm:cxn modelId="{A7A16425-3E39-4984-BA2E-342C49122038}" type="presOf" srcId="{9AB2C861-EEB1-405D-94E9-01CF6E7D2F5A}" destId="{B7DF5956-14B8-41E7-811F-5A602A678DFF}" srcOrd="0" destOrd="0" presId="urn:microsoft.com/office/officeart/2005/8/layout/vList5"/>
    <dgm:cxn modelId="{408BE72A-B0A3-4BA4-9831-F18146C5736F}" srcId="{836BC2E4-1BE4-4D10-95DB-F0476A3341A0}" destId="{9FE67136-62F2-4F00-A655-18C9AAB73D21}" srcOrd="2" destOrd="0" parTransId="{71EB24FB-CBF8-436D-B7B1-AB71825547C2}" sibTransId="{8C18530F-39F8-4F1E-8823-1832723269D5}"/>
    <dgm:cxn modelId="{B46CCF46-B6FD-43AD-B313-A37FEBF9B6E4}" srcId="{836BC2E4-1BE4-4D10-95DB-F0476A3341A0}" destId="{9AB2C861-EEB1-405D-94E9-01CF6E7D2F5A}" srcOrd="4" destOrd="0" parTransId="{D1F7B840-D710-4C4F-B362-557B587BD52E}" sibTransId="{41E281B1-AA9E-4E71-A4D7-9E8C10175531}"/>
    <dgm:cxn modelId="{771EBF48-1A3B-4C20-B8CD-CC625A9C66E4}" srcId="{836BC2E4-1BE4-4D10-95DB-F0476A3341A0}" destId="{6879B8EC-FFDF-4A47-A98C-18E41C7471D5}" srcOrd="1" destOrd="0" parTransId="{7270D3E5-D1E0-455E-96D1-EF2EC316B185}" sibTransId="{F9DD4C94-089A-42B4-8EE5-6A461CFC42E0}"/>
    <dgm:cxn modelId="{87738D53-71BD-4CAA-81C8-844E0A19036C}" type="presOf" srcId="{1CEE8A48-5675-4D37-82DF-55B4498681A8}" destId="{0702F467-ECCD-4C71-B10F-4C3A5FCCB2F5}" srcOrd="0" destOrd="0" presId="urn:microsoft.com/office/officeart/2005/8/layout/vList5"/>
    <dgm:cxn modelId="{0E1DAA67-7756-4832-AA12-2D6D8975CE7D}" srcId="{9AB2C861-EEB1-405D-94E9-01CF6E7D2F5A}" destId="{D8809A00-ED04-48D4-A691-3B9ADCE7BAF5}" srcOrd="0" destOrd="0" parTransId="{2BE71DF5-4F93-4606-AD48-16A3396970DA}" sibTransId="{BAECD1EF-8031-450B-A332-1088D0125281}"/>
    <dgm:cxn modelId="{5E649570-EE46-4934-A8C4-3D2134AA7E13}" type="presOf" srcId="{9FE67136-62F2-4F00-A655-18C9AAB73D21}" destId="{CA9456A3-2A1D-422C-8EDB-BF86CC364F31}" srcOrd="0" destOrd="0" presId="urn:microsoft.com/office/officeart/2005/8/layout/vList5"/>
    <dgm:cxn modelId="{9DBCF17B-BF99-413A-AD7B-60B57AA4D69D}" srcId="{9FE67136-62F2-4F00-A655-18C9AAB73D21}" destId="{DC8E158D-DDEA-462A-8DCD-6DE982929E0B}" srcOrd="0" destOrd="0" parTransId="{D311C619-C08C-4CA1-A448-DB6C328A0DE2}" sibTransId="{7F696B67-3069-4E5E-AD90-C63A01B7E9F1}"/>
    <dgm:cxn modelId="{F6BB4F7D-B935-40DD-ADFD-E480B45198FC}" type="presOf" srcId="{836BC2E4-1BE4-4D10-95DB-F0476A3341A0}" destId="{22C56056-33CA-4980-8949-B921FE0A716A}" srcOrd="0" destOrd="0" presId="urn:microsoft.com/office/officeart/2005/8/layout/vList5"/>
    <dgm:cxn modelId="{1D7FAA8E-D6D6-45D7-AD41-B93A6A2A2516}" type="presOf" srcId="{7D0BD209-AE38-4A14-93FF-02DEEE680295}" destId="{39B94FF7-E14D-4BEF-82DF-B84952BE6A72}" srcOrd="0" destOrd="0" presId="urn:microsoft.com/office/officeart/2005/8/layout/vList5"/>
    <dgm:cxn modelId="{73830C95-EFE1-4923-AD6E-042D12637E67}" srcId="{836BC2E4-1BE4-4D10-95DB-F0476A3341A0}" destId="{03E4B652-DA0E-4495-B766-832DB28911F0}" srcOrd="3" destOrd="0" parTransId="{1B09DEA1-0132-4085-AE0E-0635C1218E98}" sibTransId="{7F55E366-CEBA-4CD6-BC98-3623D5AB03B6}"/>
    <dgm:cxn modelId="{F7DFEC99-8FB6-4F80-9555-9C6A0B3940B5}" srcId="{836BC2E4-1BE4-4D10-95DB-F0476A3341A0}" destId="{1CEE8A48-5675-4D37-82DF-55B4498681A8}" srcOrd="0" destOrd="0" parTransId="{AE6A022A-3DC1-4C8D-9AAB-B63ADA1C7C0F}" sibTransId="{BCAFBF88-7927-4C48-A4C9-8805049B8B42}"/>
    <dgm:cxn modelId="{3E2CB49F-A8CB-4863-8A69-2E0FFD0D2581}" type="presOf" srcId="{03E4B652-DA0E-4495-B766-832DB28911F0}" destId="{96B1CB99-6C68-4EE6-9366-840545B2A90F}" srcOrd="0" destOrd="0" presId="urn:microsoft.com/office/officeart/2005/8/layout/vList5"/>
    <dgm:cxn modelId="{7CF589AD-712E-41DA-9A04-B2C3C3B40201}" type="presOf" srcId="{6879B8EC-FFDF-4A47-A98C-18E41C7471D5}" destId="{347309EF-58DD-4151-87F4-DFF8C5476A4C}" srcOrd="0" destOrd="0" presId="urn:microsoft.com/office/officeart/2005/8/layout/vList5"/>
    <dgm:cxn modelId="{C2A5FAB5-7C88-4CEB-A3FF-F3CE3D808C1E}" type="presOf" srcId="{D8809A00-ED04-48D4-A691-3B9ADCE7BAF5}" destId="{60BA6FDB-6C7E-4886-87B4-35B1196CD3D2}" srcOrd="0" destOrd="0" presId="urn:microsoft.com/office/officeart/2005/8/layout/vList5"/>
    <dgm:cxn modelId="{91F56CB9-C1B7-4B88-B283-191A6FA4D39F}" type="presOf" srcId="{2E4D830D-984B-4AE0-BCE9-10AD0EBAE144}" destId="{B92814DD-2FF7-4E36-B287-72F31F6F68E7}" srcOrd="0" destOrd="0" presId="urn:microsoft.com/office/officeart/2005/8/layout/vList5"/>
    <dgm:cxn modelId="{D52B51BC-3ACD-4821-B026-6B59547D05ED}" srcId="{1CEE8A48-5675-4D37-82DF-55B4498681A8}" destId="{E795B10C-F257-41AD-93B0-CCF35E2E1203}" srcOrd="0" destOrd="0" parTransId="{4C1660E6-77A1-4C37-B994-045C8F4BB9A0}" sibTransId="{C379D366-C564-47DB-BECB-CD90F24A6E10}"/>
    <dgm:cxn modelId="{0A1693D6-93AA-4790-AE12-30531C06325D}" type="presOf" srcId="{E795B10C-F257-41AD-93B0-CCF35E2E1203}" destId="{0B1C639B-96EB-4D5D-B8CF-82E8996D27B4}" srcOrd="0" destOrd="0" presId="urn:microsoft.com/office/officeart/2005/8/layout/vList5"/>
    <dgm:cxn modelId="{BFF9E9F2-F6BE-4BB4-8A60-C93AE3CF0881}" srcId="{03E4B652-DA0E-4495-B766-832DB28911F0}" destId="{2E4D830D-984B-4AE0-BCE9-10AD0EBAE144}" srcOrd="0" destOrd="0" parTransId="{C04C61C8-2050-48E4-AF4F-74D1811BB868}" sibTransId="{F756083D-4C87-422C-B905-4CD1D531FAF0}"/>
    <dgm:cxn modelId="{9FEE14F6-7898-4A60-9D70-182074165184}" srcId="{6879B8EC-FFDF-4A47-A98C-18E41C7471D5}" destId="{7D0BD209-AE38-4A14-93FF-02DEEE680295}" srcOrd="0" destOrd="0" parTransId="{DC6B1491-82A4-47FC-86FE-A036FACB5A8E}" sibTransId="{B0AA9514-046C-423E-A028-850F31354136}"/>
    <dgm:cxn modelId="{D1D5C7F9-4796-4ECD-9C8D-CACB328B50E1}" type="presParOf" srcId="{22C56056-33CA-4980-8949-B921FE0A716A}" destId="{4B659647-C5E0-4B92-AB50-7D3F05B5DEDF}" srcOrd="0" destOrd="0" presId="urn:microsoft.com/office/officeart/2005/8/layout/vList5"/>
    <dgm:cxn modelId="{C0BA3438-809D-41F0-813E-65143C3B6D80}" type="presParOf" srcId="{4B659647-C5E0-4B92-AB50-7D3F05B5DEDF}" destId="{0702F467-ECCD-4C71-B10F-4C3A5FCCB2F5}" srcOrd="0" destOrd="0" presId="urn:microsoft.com/office/officeart/2005/8/layout/vList5"/>
    <dgm:cxn modelId="{55EA9C54-AFE2-4F72-87DA-B47574AD93CF}" type="presParOf" srcId="{4B659647-C5E0-4B92-AB50-7D3F05B5DEDF}" destId="{0B1C639B-96EB-4D5D-B8CF-82E8996D27B4}" srcOrd="1" destOrd="0" presId="urn:microsoft.com/office/officeart/2005/8/layout/vList5"/>
    <dgm:cxn modelId="{3ACE41DE-7AA8-4686-9F56-FB97CE56AA12}" type="presParOf" srcId="{22C56056-33CA-4980-8949-B921FE0A716A}" destId="{410B22F5-C05A-4271-B097-0239A3D96F56}" srcOrd="1" destOrd="0" presId="urn:microsoft.com/office/officeart/2005/8/layout/vList5"/>
    <dgm:cxn modelId="{11C48CFA-09FF-43A9-8CBA-4EA383D773D5}" type="presParOf" srcId="{22C56056-33CA-4980-8949-B921FE0A716A}" destId="{F1396151-2F08-4E23-BDB6-4A3C92EFD356}" srcOrd="2" destOrd="0" presId="urn:microsoft.com/office/officeart/2005/8/layout/vList5"/>
    <dgm:cxn modelId="{C5AFD037-5CF6-478D-B762-39850207556A}" type="presParOf" srcId="{F1396151-2F08-4E23-BDB6-4A3C92EFD356}" destId="{347309EF-58DD-4151-87F4-DFF8C5476A4C}" srcOrd="0" destOrd="0" presId="urn:microsoft.com/office/officeart/2005/8/layout/vList5"/>
    <dgm:cxn modelId="{380FA0D0-890C-4AB2-ABF4-9DE919C58323}" type="presParOf" srcId="{F1396151-2F08-4E23-BDB6-4A3C92EFD356}" destId="{39B94FF7-E14D-4BEF-82DF-B84952BE6A72}" srcOrd="1" destOrd="0" presId="urn:microsoft.com/office/officeart/2005/8/layout/vList5"/>
    <dgm:cxn modelId="{D0592BFF-A67E-42C4-B2D9-BCE63A9B5CFA}" type="presParOf" srcId="{22C56056-33CA-4980-8949-B921FE0A716A}" destId="{BDEAF2C0-7FAA-4C48-86F2-406F771FE478}" srcOrd="3" destOrd="0" presId="urn:microsoft.com/office/officeart/2005/8/layout/vList5"/>
    <dgm:cxn modelId="{426300E9-6DDB-497D-AEA5-421783C02626}" type="presParOf" srcId="{22C56056-33CA-4980-8949-B921FE0A716A}" destId="{FD9A54A8-6500-4607-A4DE-B0D6CA2DE8E9}" srcOrd="4" destOrd="0" presId="urn:microsoft.com/office/officeart/2005/8/layout/vList5"/>
    <dgm:cxn modelId="{60DFC99F-E0DC-4C09-AEE9-D9D7EA409F25}" type="presParOf" srcId="{FD9A54A8-6500-4607-A4DE-B0D6CA2DE8E9}" destId="{CA9456A3-2A1D-422C-8EDB-BF86CC364F31}" srcOrd="0" destOrd="0" presId="urn:microsoft.com/office/officeart/2005/8/layout/vList5"/>
    <dgm:cxn modelId="{4EDBFB64-DEE5-4C2F-96C4-68F8B0AF4559}" type="presParOf" srcId="{FD9A54A8-6500-4607-A4DE-B0D6CA2DE8E9}" destId="{27E69400-29FE-4ED9-9370-24A8793C9BDD}" srcOrd="1" destOrd="0" presId="urn:microsoft.com/office/officeart/2005/8/layout/vList5"/>
    <dgm:cxn modelId="{94477B1E-F704-42BC-A64A-597FD1F9138E}" type="presParOf" srcId="{22C56056-33CA-4980-8949-B921FE0A716A}" destId="{BB08117C-5518-4202-86EA-0D32E3612871}" srcOrd="5" destOrd="0" presId="urn:microsoft.com/office/officeart/2005/8/layout/vList5"/>
    <dgm:cxn modelId="{17C7EEA3-3B12-4342-BC1D-988DAF87953E}" type="presParOf" srcId="{22C56056-33CA-4980-8949-B921FE0A716A}" destId="{070983C0-D7EC-4551-93B4-0635BB3EA713}" srcOrd="6" destOrd="0" presId="urn:microsoft.com/office/officeart/2005/8/layout/vList5"/>
    <dgm:cxn modelId="{E488A7B3-F147-4E04-9BBE-A385F4DF8DA1}" type="presParOf" srcId="{070983C0-D7EC-4551-93B4-0635BB3EA713}" destId="{96B1CB99-6C68-4EE6-9366-840545B2A90F}" srcOrd="0" destOrd="0" presId="urn:microsoft.com/office/officeart/2005/8/layout/vList5"/>
    <dgm:cxn modelId="{E8617D69-0B68-4029-9394-BA126320B9A5}" type="presParOf" srcId="{070983C0-D7EC-4551-93B4-0635BB3EA713}" destId="{B92814DD-2FF7-4E36-B287-72F31F6F68E7}" srcOrd="1" destOrd="0" presId="urn:microsoft.com/office/officeart/2005/8/layout/vList5"/>
    <dgm:cxn modelId="{74B47568-6B94-44BB-BB30-AE68F8C720C6}" type="presParOf" srcId="{22C56056-33CA-4980-8949-B921FE0A716A}" destId="{56FCBF76-4625-480D-9FD9-7DAE9BACACC7}" srcOrd="7" destOrd="0" presId="urn:microsoft.com/office/officeart/2005/8/layout/vList5"/>
    <dgm:cxn modelId="{8CA1B0DC-0E0A-4063-8E72-89F002F0BFAA}" type="presParOf" srcId="{22C56056-33CA-4980-8949-B921FE0A716A}" destId="{CA4F7438-6347-49B9-9D32-2CEEEF209165}" srcOrd="8" destOrd="0" presId="urn:microsoft.com/office/officeart/2005/8/layout/vList5"/>
    <dgm:cxn modelId="{AC9DB6A4-C6A8-4A51-9FD8-10797E5FBE2D}" type="presParOf" srcId="{CA4F7438-6347-49B9-9D32-2CEEEF209165}" destId="{B7DF5956-14B8-41E7-811F-5A602A678DFF}" srcOrd="0" destOrd="0" presId="urn:microsoft.com/office/officeart/2005/8/layout/vList5"/>
    <dgm:cxn modelId="{469D9F1A-930B-41B0-8F52-B7F38B89B009}" type="presParOf" srcId="{CA4F7438-6347-49B9-9D32-2CEEEF209165}" destId="{60BA6FDB-6C7E-4886-87B4-35B1196CD3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C639B-96EB-4D5D-B8CF-82E8996D27B4}">
      <dsp:nvSpPr>
        <dsp:cNvPr id="0" name=""/>
        <dsp:cNvSpPr/>
      </dsp:nvSpPr>
      <dsp:spPr>
        <a:xfrm rot="5400000">
          <a:off x="5219197" y="-2241518"/>
          <a:ext cx="546596" cy="5169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Transformative Technologies being  resource  and time intensive with high risk, critical to provide adequate protection for IP rights</a:t>
          </a:r>
        </a:p>
      </dsp:txBody>
      <dsp:txXfrm rot="-5400000">
        <a:off x="2907792" y="96570"/>
        <a:ext cx="5142725" cy="493230"/>
      </dsp:txXfrm>
    </dsp:sp>
    <dsp:sp modelId="{0702F467-ECCD-4C71-B10F-4C3A5FCCB2F5}">
      <dsp:nvSpPr>
        <dsp:cNvPr id="0" name=""/>
        <dsp:cNvSpPr/>
      </dsp:nvSpPr>
      <dsp:spPr>
        <a:xfrm>
          <a:off x="0" y="1562"/>
          <a:ext cx="2907792" cy="683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Protection of IP Rights</a:t>
          </a:r>
        </a:p>
      </dsp:txBody>
      <dsp:txXfrm>
        <a:off x="33353" y="34915"/>
        <a:ext cx="2841086" cy="616539"/>
      </dsp:txXfrm>
    </dsp:sp>
    <dsp:sp modelId="{39B94FF7-E14D-4BEF-82DF-B84952BE6A72}">
      <dsp:nvSpPr>
        <dsp:cNvPr id="0" name=""/>
        <dsp:cNvSpPr/>
      </dsp:nvSpPr>
      <dsp:spPr>
        <a:xfrm rot="5400000">
          <a:off x="5219197" y="-1524111"/>
          <a:ext cx="546596" cy="5169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Science based and predictable regulatory environment will help to inspire  confidence</a:t>
          </a:r>
        </a:p>
      </dsp:txBody>
      <dsp:txXfrm rot="-5400000">
        <a:off x="2907792" y="813977"/>
        <a:ext cx="5142725" cy="493230"/>
      </dsp:txXfrm>
    </dsp:sp>
    <dsp:sp modelId="{347309EF-58DD-4151-87F4-DFF8C5476A4C}">
      <dsp:nvSpPr>
        <dsp:cNvPr id="0" name=""/>
        <dsp:cNvSpPr/>
      </dsp:nvSpPr>
      <dsp:spPr>
        <a:xfrm>
          <a:off x="0" y="718970"/>
          <a:ext cx="2907792" cy="683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Enabling Regulatory system</a:t>
          </a:r>
        </a:p>
      </dsp:txBody>
      <dsp:txXfrm>
        <a:off x="33353" y="752323"/>
        <a:ext cx="2841086" cy="616539"/>
      </dsp:txXfrm>
    </dsp:sp>
    <dsp:sp modelId="{27E69400-29FE-4ED9-9370-24A8793C9BDD}">
      <dsp:nvSpPr>
        <dsp:cNvPr id="0" name=""/>
        <dsp:cNvSpPr/>
      </dsp:nvSpPr>
      <dsp:spPr>
        <a:xfrm rot="5400000">
          <a:off x="5219197" y="-806704"/>
          <a:ext cx="546596" cy="5169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Market based pricing helps to ensure  fair competition  unlike Administered  pricing  which would distort the market</a:t>
          </a:r>
        </a:p>
      </dsp:txBody>
      <dsp:txXfrm rot="-5400000">
        <a:off x="2907792" y="1531384"/>
        <a:ext cx="5142725" cy="493230"/>
      </dsp:txXfrm>
    </dsp:sp>
    <dsp:sp modelId="{CA9456A3-2A1D-422C-8EDB-BF86CC364F31}">
      <dsp:nvSpPr>
        <dsp:cNvPr id="0" name=""/>
        <dsp:cNvSpPr/>
      </dsp:nvSpPr>
      <dsp:spPr>
        <a:xfrm>
          <a:off x="0" y="1436377"/>
          <a:ext cx="2907792" cy="683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Market based pricing approach</a:t>
          </a:r>
        </a:p>
      </dsp:txBody>
      <dsp:txXfrm>
        <a:off x="33353" y="1469730"/>
        <a:ext cx="2841086" cy="616539"/>
      </dsp:txXfrm>
    </dsp:sp>
    <dsp:sp modelId="{B92814DD-2FF7-4E36-B287-72F31F6F68E7}">
      <dsp:nvSpPr>
        <dsp:cNvPr id="0" name=""/>
        <dsp:cNvSpPr/>
      </dsp:nvSpPr>
      <dsp:spPr>
        <a:xfrm rot="5400000">
          <a:off x="5219197" y="-89296"/>
          <a:ext cx="546596" cy="5169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Need for alignment of approaches between Center and States, and between policy makers with different ideologies </a:t>
          </a:r>
        </a:p>
      </dsp:txBody>
      <dsp:txXfrm rot="-5400000">
        <a:off x="2907792" y="2248792"/>
        <a:ext cx="5142725" cy="493230"/>
      </dsp:txXfrm>
    </dsp:sp>
    <dsp:sp modelId="{96B1CB99-6C68-4EE6-9366-840545B2A90F}">
      <dsp:nvSpPr>
        <dsp:cNvPr id="0" name=""/>
        <dsp:cNvSpPr/>
      </dsp:nvSpPr>
      <dsp:spPr>
        <a:xfrm>
          <a:off x="0" y="2153784"/>
          <a:ext cx="2907792" cy="683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Unified approach</a:t>
          </a:r>
        </a:p>
      </dsp:txBody>
      <dsp:txXfrm>
        <a:off x="33353" y="2187137"/>
        <a:ext cx="2841086" cy="616539"/>
      </dsp:txXfrm>
    </dsp:sp>
    <dsp:sp modelId="{60BA6FDB-6C7E-4886-87B4-35B1196CD3D2}">
      <dsp:nvSpPr>
        <dsp:cNvPr id="0" name=""/>
        <dsp:cNvSpPr/>
      </dsp:nvSpPr>
      <dsp:spPr>
        <a:xfrm rot="5400000">
          <a:off x="5219197" y="628110"/>
          <a:ext cx="546596" cy="5169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Investment in education  of general public through adequate communication needed for inspiring confidence </a:t>
          </a:r>
        </a:p>
      </dsp:txBody>
      <dsp:txXfrm rot="-5400000">
        <a:off x="2907792" y="2966199"/>
        <a:ext cx="5142725" cy="493230"/>
      </dsp:txXfrm>
    </dsp:sp>
    <dsp:sp modelId="{B7DF5956-14B8-41E7-811F-5A602A678DFF}">
      <dsp:nvSpPr>
        <dsp:cNvPr id="0" name=""/>
        <dsp:cNvSpPr/>
      </dsp:nvSpPr>
      <dsp:spPr>
        <a:xfrm>
          <a:off x="0" y="2819402"/>
          <a:ext cx="2907792" cy="683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Communication</a:t>
          </a:r>
        </a:p>
      </dsp:txBody>
      <dsp:txXfrm>
        <a:off x="33353" y="2852755"/>
        <a:ext cx="2841086" cy="6165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0.92308</cdr:x>
      <cdr:y>0.18931</cdr:y>
    </cdr:from>
    <cdr:to>
      <cdr:x>0.93407</cdr:x>
      <cdr:y>0.25241</cdr:y>
    </cdr:to>
    <cdr:sp macro="" textlink="">
      <cdr:nvSpPr>
        <cdr:cNvPr id="4" name="Down Arrow 3"/>
        <cdr:cNvSpPr/>
      </cdr:nvSpPr>
      <cdr:spPr>
        <a:xfrm xmlns:a="http://schemas.openxmlformats.org/drawingml/2006/main">
          <a:off x="6400800" y="685800"/>
          <a:ext cx="76200" cy="228600"/>
        </a:xfrm>
        <a:prstGeom xmlns:a="http://schemas.openxmlformats.org/drawingml/2006/main" prst="downArrow">
          <a:avLst/>
        </a:prstGeom>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cdr:x>
      <cdr:y>0.58896</cdr:y>
    </cdr:from>
    <cdr:to>
      <cdr:x>0.13187</cdr:x>
      <cdr:y>0.84137</cdr:y>
    </cdr:to>
    <cdr:sp macro="" textlink="">
      <cdr:nvSpPr>
        <cdr:cNvPr id="2" name="TextBox 1"/>
        <cdr:cNvSpPr txBox="1"/>
      </cdr:nvSpPr>
      <cdr:spPr>
        <a:xfrm xmlns:a="http://schemas.openxmlformats.org/drawingml/2006/main">
          <a:off x="0" y="2133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0.08414</cdr:y>
    </cdr:from>
    <cdr:to>
      <cdr:x>0.0989</cdr:x>
      <cdr:y>0.18931</cdr:y>
    </cdr:to>
    <cdr:sp macro="" textlink="">
      <cdr:nvSpPr>
        <cdr:cNvPr id="3" name="TextBox 2"/>
        <cdr:cNvSpPr txBox="1"/>
      </cdr:nvSpPr>
      <cdr:spPr>
        <a:xfrm xmlns:a="http://schemas.openxmlformats.org/drawingml/2006/main">
          <a:off x="0" y="304800"/>
          <a:ext cx="6858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900" dirty="0">
              <a:solidFill>
                <a:schemeClr val="bg1"/>
              </a:solidFill>
            </a:rPr>
            <a:t>Production</a:t>
          </a:r>
        </a:p>
        <a:p xmlns:a="http://schemas.openxmlformats.org/drawingml/2006/main">
          <a:r>
            <a:rPr lang="en-US" sz="900" dirty="0">
              <a:solidFill>
                <a:schemeClr val="bg1"/>
              </a:solidFill>
            </a:rPr>
            <a:t>&amp; Area </a:t>
          </a:r>
        </a:p>
      </cdr:txBody>
    </cdr:sp>
  </cdr:relSizeAnchor>
  <cdr:relSizeAnchor xmlns:cdr="http://schemas.openxmlformats.org/drawingml/2006/chartDrawing">
    <cdr:from>
      <cdr:x>0</cdr:x>
      <cdr:y>0.18931</cdr:y>
    </cdr:from>
    <cdr:to>
      <cdr:x>0.00659</cdr:x>
      <cdr:y>0.23138</cdr:y>
    </cdr:to>
    <cdr:sp macro="" textlink="">
      <cdr:nvSpPr>
        <cdr:cNvPr id="4" name="Down Arrow 3"/>
        <cdr:cNvSpPr/>
      </cdr:nvSpPr>
      <cdr:spPr>
        <a:xfrm xmlns:a="http://schemas.openxmlformats.org/drawingml/2006/main">
          <a:off x="0" y="685800"/>
          <a:ext cx="45719" cy="152400"/>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0.91209</cdr:x>
      <cdr:y>0.14724</cdr:y>
    </cdr:from>
    <cdr:to>
      <cdr:x>0.98901</cdr:x>
      <cdr:y>0.21034</cdr:y>
    </cdr:to>
    <cdr:sp macro="" textlink="">
      <cdr:nvSpPr>
        <cdr:cNvPr id="5" name="TextBox 4"/>
        <cdr:cNvSpPr txBox="1"/>
      </cdr:nvSpPr>
      <cdr:spPr>
        <a:xfrm xmlns:a="http://schemas.openxmlformats.org/drawingml/2006/main">
          <a:off x="6324600" y="533400"/>
          <a:ext cx="5334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900" dirty="0">
              <a:solidFill>
                <a:schemeClr val="bg1"/>
              </a:solidFill>
            </a:rPr>
            <a:t>Yield</a:t>
          </a:r>
          <a:r>
            <a:rPr lang="en-US" sz="1100" dirty="0">
              <a:solidFill>
                <a:schemeClr val="bg1"/>
              </a:solidFill>
            </a:rPr>
            <a:t> </a:t>
          </a:r>
        </a:p>
      </cdr:txBody>
    </cdr:sp>
  </cdr:relSizeAnchor>
  <cdr:relSizeAnchor xmlns:cdr="http://schemas.openxmlformats.org/drawingml/2006/chartDrawing">
    <cdr:from>
      <cdr:x>0.97802</cdr:x>
      <cdr:y>0.16827</cdr:y>
    </cdr:from>
    <cdr:to>
      <cdr:x>0.98901</cdr:x>
      <cdr:y>0.21034</cdr:y>
    </cdr:to>
    <cdr:sp macro="" textlink="">
      <cdr:nvSpPr>
        <cdr:cNvPr id="6" name="Down Arrow 5"/>
        <cdr:cNvSpPr/>
      </cdr:nvSpPr>
      <cdr:spPr>
        <a:xfrm xmlns:a="http://schemas.openxmlformats.org/drawingml/2006/main">
          <a:off x="6781800" y="609600"/>
          <a:ext cx="76200" cy="152400"/>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0.06316</cdr:x>
      <cdr:y>0.11439</cdr:y>
    </cdr:from>
    <cdr:to>
      <cdr:x>0.07368</cdr:x>
      <cdr:y>0.18303</cdr:y>
    </cdr:to>
    <cdr:sp macro="" textlink="">
      <cdr:nvSpPr>
        <cdr:cNvPr id="2" name="Down Arrow 1"/>
        <cdr:cNvSpPr/>
      </cdr:nvSpPr>
      <cdr:spPr>
        <a:xfrm xmlns:a="http://schemas.openxmlformats.org/drawingml/2006/main">
          <a:off x="457200" y="381000"/>
          <a:ext cx="76200" cy="228600"/>
        </a:xfrm>
        <a:prstGeom xmlns:a="http://schemas.openxmlformats.org/drawingml/2006/main" prst="downArrow">
          <a:avLst/>
        </a:prstGeom>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0.875</cdr:x>
      <cdr:y>0</cdr:y>
    </cdr:from>
    <cdr:to>
      <cdr:x>1</cdr:x>
      <cdr:y>0.27907</cdr:y>
    </cdr:to>
    <cdr:sp macro="" textlink="">
      <cdr:nvSpPr>
        <cdr:cNvPr id="2" name="Rectangles 1"/>
        <cdr:cNvSpPr/>
      </cdr:nvSpPr>
      <cdr:spPr>
        <a:xfrm xmlns:a="http://schemas.openxmlformats.org/drawingml/2006/main">
          <a:off x="6400800" y="0"/>
          <a:ext cx="914400" cy="914400"/>
        </a:xfrm>
        <a:prstGeom xmlns:a="http://schemas.openxmlformats.org/drawingml/2006/main" prst="rect">
          <a:avLst/>
        </a:prstGeom>
      </cdr:spPr>
      <cdr:txBody>
        <a:bodyPr xmlns:a="http://schemas.openxmlformats.org/drawingml/2006/main" vert="horz" wrap="none" lIns="45720" tIns="45720" rIns="45720" bIns="45720" rtlCol="0" anchor="t" anchorCtr="0">
          <a:normAutofit/>
        </a:bodyPr>
        <a:lstStyle xmlns:a="http://schemas.openxmlformats.org/drawingml/2006/main"/>
        <a:p xmlns:a="http://schemas.openxmlformats.org/drawingml/2006/main">
          <a:r>
            <a:rPr lang="en-US" sz="800" dirty="0">
              <a:solidFill>
                <a:schemeClr val="bg1"/>
              </a:solidFill>
            </a:rPr>
            <a:t>Production &amp; </a:t>
          </a:r>
        </a:p>
        <a:p xmlns:a="http://schemas.openxmlformats.org/drawingml/2006/main">
          <a:r>
            <a:rPr lang="en-US" sz="800" dirty="0">
              <a:solidFill>
                <a:schemeClr val="bg1"/>
              </a:solidFill>
            </a:rPr>
            <a:t>              Adoption</a:t>
          </a:r>
        </a:p>
      </cdr:txBody>
    </cdr:sp>
  </cdr:relSizeAnchor>
  <cdr:relSizeAnchor xmlns:cdr="http://schemas.openxmlformats.org/drawingml/2006/chartDrawing">
    <cdr:from>
      <cdr:x>0.0625</cdr:x>
      <cdr:y>0.09302</cdr:y>
    </cdr:from>
    <cdr:to>
      <cdr:x>0.06875</cdr:x>
      <cdr:y>0.13953</cdr:y>
    </cdr:to>
    <cdr:sp macro="" textlink="">
      <cdr:nvSpPr>
        <cdr:cNvPr id="3" name="Down Arrow 2"/>
        <cdr:cNvSpPr/>
      </cdr:nvSpPr>
      <cdr:spPr>
        <a:xfrm xmlns:a="http://schemas.openxmlformats.org/drawingml/2006/main">
          <a:off x="457200" y="304800"/>
          <a:ext cx="45719" cy="152400"/>
        </a:xfrm>
        <a:prstGeom xmlns:a="http://schemas.openxmlformats.org/drawingml/2006/main" prst="downArrow">
          <a:avLst/>
        </a:prstGeom>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p xmlns:a="http://schemas.openxmlformats.org/drawingml/2006/main">
          <a:endParaRPr lang="en-US"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6E219D-DDE6-4D5F-9C94-FE6D4419EA0A}" type="datetimeFigureOut">
              <a:rPr lang="en-US" smtClean="0"/>
              <a:pPr/>
              <a:t>4/16/21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F0ECA-7438-4D6E-9522-943A17DC7305}" type="slidenum">
              <a:rPr lang="en-US" smtClean="0"/>
              <a:pPr/>
              <a:t>‹#›</a:t>
            </a:fld>
            <a:endParaRPr lang="en-US"/>
          </a:p>
        </p:txBody>
      </p:sp>
    </p:spTree>
    <p:extLst>
      <p:ext uri="{BB962C8B-B14F-4D97-AF65-F5344CB8AC3E}">
        <p14:creationId xmlns:p14="http://schemas.microsoft.com/office/powerpoint/2010/main" val="25650254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83019-226E-4C31-A25C-28025D88F994}" type="datetimeFigureOut">
              <a:rPr lang="en-US" smtClean="0"/>
              <a:pPr/>
              <a:t>4/16/21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CECD0-D9B5-46D1-8B34-D0BA1C81F059}" type="slidenum">
              <a:rPr lang="en-US" smtClean="0"/>
              <a:pPr/>
              <a:t>‹#›</a:t>
            </a:fld>
            <a:endParaRPr lang="en-US"/>
          </a:p>
        </p:txBody>
      </p:sp>
    </p:spTree>
    <p:extLst>
      <p:ext uri="{BB962C8B-B14F-4D97-AF65-F5344CB8AC3E}">
        <p14:creationId xmlns:p14="http://schemas.microsoft.com/office/powerpoint/2010/main" val="1491009385"/>
      </p:ext>
    </p:extLst>
  </p:cSld>
  <p:clrMap bg1="lt1" tx1="dk1" bg2="lt2" tx2="dk2" accent1="accent1" accent2="accent2" accent3="accent3" accent4="accent4" accent5="accent5" accent6="accent6" hlink="hlink" folHlink="folHlink"/>
  <p:hf hdr="0" ftr="0" dt="0"/>
  <p:notesStyle>
    <a:lvl1pPr marL="0" algn="l" defTabSz="896112" rtl="0" eaLnBrk="1" latinLnBrk="0" hangingPunct="1">
      <a:defRPr sz="1200" kern="1200">
        <a:solidFill>
          <a:schemeClr val="tx1"/>
        </a:solidFill>
        <a:latin typeface="+mn-lt"/>
        <a:ea typeface="+mn-ea"/>
        <a:cs typeface="+mn-cs"/>
      </a:defRPr>
    </a:lvl1pPr>
    <a:lvl2pPr marL="448056" algn="l" defTabSz="896112" rtl="0" eaLnBrk="1" latinLnBrk="0" hangingPunct="1">
      <a:defRPr sz="1200" kern="1200">
        <a:solidFill>
          <a:schemeClr val="tx1"/>
        </a:solidFill>
        <a:latin typeface="+mn-lt"/>
        <a:ea typeface="+mn-ea"/>
        <a:cs typeface="+mn-cs"/>
      </a:defRPr>
    </a:lvl2pPr>
    <a:lvl3pPr marL="896112" algn="l" defTabSz="896112" rtl="0" eaLnBrk="1" latinLnBrk="0" hangingPunct="1">
      <a:defRPr sz="1200" kern="1200">
        <a:solidFill>
          <a:schemeClr val="tx1"/>
        </a:solidFill>
        <a:latin typeface="+mn-lt"/>
        <a:ea typeface="+mn-ea"/>
        <a:cs typeface="+mn-cs"/>
      </a:defRPr>
    </a:lvl3pPr>
    <a:lvl4pPr marL="1344168" algn="l" defTabSz="896112" rtl="0" eaLnBrk="1" latinLnBrk="0" hangingPunct="1">
      <a:defRPr sz="1200" kern="1200">
        <a:solidFill>
          <a:schemeClr val="tx1"/>
        </a:solidFill>
        <a:latin typeface="+mn-lt"/>
        <a:ea typeface="+mn-ea"/>
        <a:cs typeface="+mn-cs"/>
      </a:defRPr>
    </a:lvl4pPr>
    <a:lvl5pPr marL="1792224" algn="l" defTabSz="896112" rtl="0" eaLnBrk="1" latinLnBrk="0" hangingPunct="1">
      <a:defRPr sz="1200" kern="1200">
        <a:solidFill>
          <a:schemeClr val="tx1"/>
        </a:solidFill>
        <a:latin typeface="+mn-lt"/>
        <a:ea typeface="+mn-ea"/>
        <a:cs typeface="+mn-cs"/>
      </a:defRPr>
    </a:lvl5pPr>
    <a:lvl6pPr marL="2240280" algn="l" defTabSz="896112" rtl="0" eaLnBrk="1" latinLnBrk="0" hangingPunct="1">
      <a:defRPr sz="1200" kern="1200">
        <a:solidFill>
          <a:schemeClr val="tx1"/>
        </a:solidFill>
        <a:latin typeface="+mn-lt"/>
        <a:ea typeface="+mn-ea"/>
        <a:cs typeface="+mn-cs"/>
      </a:defRPr>
    </a:lvl6pPr>
    <a:lvl7pPr marL="2688336" algn="l" defTabSz="896112" rtl="0" eaLnBrk="1" latinLnBrk="0" hangingPunct="1">
      <a:defRPr sz="1200" kern="1200">
        <a:solidFill>
          <a:schemeClr val="tx1"/>
        </a:solidFill>
        <a:latin typeface="+mn-lt"/>
        <a:ea typeface="+mn-ea"/>
        <a:cs typeface="+mn-cs"/>
      </a:defRPr>
    </a:lvl7pPr>
    <a:lvl8pPr marL="3136392" algn="l" defTabSz="896112" rtl="0" eaLnBrk="1" latinLnBrk="0" hangingPunct="1">
      <a:defRPr sz="1200" kern="1200">
        <a:solidFill>
          <a:schemeClr val="tx1"/>
        </a:solidFill>
        <a:latin typeface="+mn-lt"/>
        <a:ea typeface="+mn-ea"/>
        <a:cs typeface="+mn-cs"/>
      </a:defRPr>
    </a:lvl8pPr>
    <a:lvl9pPr marL="3584448" algn="l" defTabSz="8961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ECECD0-D9B5-46D1-8B34-D0BA1C81F059}"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of the game changing transformative technologies in the medium term future will be UHDP, True Potato Hybrids, </a:t>
            </a:r>
            <a:r>
              <a:rPr lang="en-US" baseline="0" dirty="0" err="1"/>
              <a:t>Biologicals</a:t>
            </a:r>
            <a:r>
              <a:rPr lang="en-US" baseline="0" dirty="0"/>
              <a:t>, Digital imaging / </a:t>
            </a:r>
            <a:r>
              <a:rPr lang="en-US" baseline="0" dirty="0" err="1"/>
              <a:t>phenotyping</a:t>
            </a:r>
            <a:r>
              <a:rPr lang="en-US" baseline="0" dirty="0"/>
              <a:t>, AI / Machine learning, Robotics, </a:t>
            </a:r>
            <a:r>
              <a:rPr lang="en-US" baseline="0" dirty="0" err="1"/>
              <a:t>Ligno</a:t>
            </a:r>
            <a:r>
              <a:rPr lang="en-US" baseline="0" dirty="0"/>
              <a:t> Cellulosic biomass conversion. I will talk about a couple of these in terms of impact.</a:t>
            </a:r>
            <a:endParaRPr lang="en-US" dirty="0"/>
          </a:p>
        </p:txBody>
      </p:sp>
      <p:sp>
        <p:nvSpPr>
          <p:cNvPr id="4" name="Slide Number Placeholder 3"/>
          <p:cNvSpPr>
            <a:spLocks noGrp="1"/>
          </p:cNvSpPr>
          <p:nvPr>
            <p:ph type="sldNum" sz="quarter" idx="10"/>
          </p:nvPr>
        </p:nvSpPr>
        <p:spPr/>
        <p:txBody>
          <a:bodyPr/>
          <a:lstStyle/>
          <a:p>
            <a:fld id="{44ECECD0-D9B5-46D1-8B34-D0BA1C81F059}" type="slidenum">
              <a:rPr lang="en-US" smtClean="0"/>
              <a:pPr/>
              <a:t>12</a:t>
            </a:fld>
            <a:endParaRPr lang="en-US"/>
          </a:p>
        </p:txBody>
      </p:sp>
    </p:spTree>
    <p:extLst>
      <p:ext uri="{BB962C8B-B14F-4D97-AF65-F5344CB8AC3E}">
        <p14:creationId xmlns:p14="http://schemas.microsoft.com/office/powerpoint/2010/main" val="606139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ECECD0-D9B5-46D1-8B34-D0BA1C81F059}"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xfrm>
            <a:off x="685800" y="1143000"/>
            <a:ext cx="5486400" cy="3086100"/>
          </a:xfrm>
          <a:ln>
            <a:solidFill>
              <a:srgbClr val="000000"/>
            </a:solidFill>
            <a:miter/>
          </a:ln>
        </p:spPr>
      </p:sp>
      <p:sp>
        <p:nvSpPr>
          <p:cNvPr id="11266" name="Notes Placeholder 2"/>
          <p:cNvSpPr>
            <a:spLocks noGrp="1"/>
          </p:cNvSpPr>
          <p:nvPr>
            <p:ph type="body"/>
          </p:nvPr>
        </p:nvSpPr>
        <p:spPr>
          <a:noFill/>
          <a:ln>
            <a:noFill/>
          </a:ln>
        </p:spPr>
        <p:txBody>
          <a:bodyPr wrap="square" lIns="84390" tIns="42195" rIns="84390" bIns="42195" anchor="t"/>
          <a:lstStyle/>
          <a:p>
            <a:pPr lvl="0"/>
            <a:endParaRPr lang="en-IN" altLang="x-none" dirty="0"/>
          </a:p>
        </p:txBody>
      </p:sp>
      <p:sp>
        <p:nvSpPr>
          <p:cNvPr id="11267" name="Slide Number Placeholder 3"/>
          <p:cNvSpPr txBox="1">
            <a:spLocks noGrp="1"/>
          </p:cNvSpPr>
          <p:nvPr>
            <p:ph type="sldNum" sz="quarter"/>
          </p:nvPr>
        </p:nvSpPr>
        <p:spPr>
          <a:xfrm>
            <a:off x="3716346" y="8423487"/>
            <a:ext cx="2844346" cy="445357"/>
          </a:xfrm>
          <a:prstGeom prst="rect">
            <a:avLst/>
          </a:prstGeom>
          <a:noFill/>
          <a:ln w="9525">
            <a:noFill/>
          </a:ln>
        </p:spPr>
        <p:txBody>
          <a:bodyPr wrap="square" lIns="84390" tIns="42195" rIns="84390" bIns="42195" anchor="b"/>
          <a:lstStyle/>
          <a:p>
            <a:fld id="{9A0DB2DC-4C9A-4742-B13C-FB6460FD3503}" type="slidenum">
              <a:rPr lang="en-US" altLang="en-US" sz="1100" dirty="0">
                <a:latin typeface="Calibri" panose="020F0502020204030204" pitchFamily="34" charset="0"/>
              </a:rPr>
              <a:pPr/>
              <a:t>17</a:t>
            </a:fld>
            <a:endParaRPr lang="en-US" altLang="en-US" sz="1100" dirty="0">
              <a:latin typeface="Calibri" panose="020F0502020204030204" pitchFamily="34" charset="0"/>
            </a:endParaRPr>
          </a:p>
        </p:txBody>
      </p:sp>
    </p:spTree>
    <p:extLst>
      <p:ext uri="{BB962C8B-B14F-4D97-AF65-F5344CB8AC3E}">
        <p14:creationId xmlns:p14="http://schemas.microsoft.com/office/powerpoint/2010/main" val="10464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ECECD0-D9B5-46D1-8B34-D0BA1C81F059}"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performance</a:t>
            </a:r>
            <a:r>
              <a:rPr lang="en-US" baseline="0" dirty="0"/>
              <a:t> culture has changed</a:t>
            </a:r>
          </a:p>
          <a:p>
            <a:r>
              <a:rPr lang="en-US" baseline="0" dirty="0"/>
              <a:t>Structural response to changing market place</a:t>
            </a:r>
          </a:p>
          <a:p>
            <a:r>
              <a:rPr lang="en-US" baseline="0" dirty="0"/>
              <a:t>Culture: Innovation, rewards, short and long term incentive plan – ensure right people</a:t>
            </a:r>
          </a:p>
          <a:p>
            <a:r>
              <a:rPr lang="en-US" baseline="0" dirty="0"/>
              <a:t>Capability: Acquisition, identification of potential, investment in right people</a:t>
            </a:r>
          </a:p>
          <a:p>
            <a:endParaRPr lang="en-US" dirty="0"/>
          </a:p>
        </p:txBody>
      </p:sp>
      <p:sp>
        <p:nvSpPr>
          <p:cNvPr id="4" name="Slide Number Placeholder 3"/>
          <p:cNvSpPr>
            <a:spLocks noGrp="1"/>
          </p:cNvSpPr>
          <p:nvPr>
            <p:ph type="sldNum" sz="quarter" idx="10"/>
          </p:nvPr>
        </p:nvSpPr>
        <p:spPr/>
        <p:txBody>
          <a:bodyPr/>
          <a:lstStyle/>
          <a:p>
            <a:fld id="{44ECECD0-D9B5-46D1-8B34-D0BA1C81F059}" type="slidenum">
              <a:rPr lang="en-US" smtClean="0"/>
              <a:pPr/>
              <a:t>21</a:t>
            </a:fld>
            <a:endParaRPr lang="en-US"/>
          </a:p>
        </p:txBody>
      </p:sp>
    </p:spTree>
    <p:extLst>
      <p:ext uri="{BB962C8B-B14F-4D97-AF65-F5344CB8AC3E}">
        <p14:creationId xmlns:p14="http://schemas.microsoft.com/office/powerpoint/2010/main" val="2804337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To elaborate further on the enabling policy environment needed to attract investments in transformative technologies, we need to create</a:t>
            </a:r>
            <a:r>
              <a:rPr lang="en-US" baseline="0" dirty="0"/>
              <a:t> confidence that  there would be adequate legal safeguards for the Intellectual property created out of such deep R&amp;D. No one would like to see their hard and long effort being nullified by a fly by night operator stealing the technology for introducing to market at an infeasible price.</a:t>
            </a:r>
          </a:p>
          <a:p>
            <a:endParaRPr lang="en-US" baseline="0" dirty="0"/>
          </a:p>
          <a:p>
            <a:r>
              <a:rPr lang="en-US" baseline="0" dirty="0"/>
              <a:t>Secondly, regulatory system should be science based, predictable and transparent. It cannot be subject to vicissitude of  whims making it unpredictable.</a:t>
            </a:r>
          </a:p>
          <a:p>
            <a:endParaRPr lang="en-US" baseline="0" dirty="0"/>
          </a:p>
          <a:p>
            <a:r>
              <a:rPr lang="en-US" baseline="0" dirty="0"/>
              <a:t>Thirdly, we must have market based pricing mechanism. Administered  pricing system like in Bt Cotton creates market distortions, clearly discouraging investors. On the other hand, system must encourage fair competition in such technologies.</a:t>
            </a:r>
          </a:p>
          <a:p>
            <a:endParaRPr lang="en-US" baseline="0" dirty="0"/>
          </a:p>
          <a:p>
            <a:r>
              <a:rPr lang="en-US" baseline="0" dirty="0"/>
              <a:t>Given our federal political system in India, it is important to have unified approach to such nationally important matters of agricultural technologies. States and the Central governments being on different pages, major policy makers voicing  contradicting view points - would not encourage investors.</a:t>
            </a:r>
          </a:p>
          <a:p>
            <a:endParaRPr lang="en-US" baseline="0" dirty="0"/>
          </a:p>
          <a:p>
            <a:r>
              <a:rPr lang="en-US" baseline="0" dirty="0"/>
              <a:t>Lastly, India has seen much of negative campaigns  against Science &amp; technologies during last ten years. More often these are motivated  campaigns, aiming to scuttle / delay availability of cutting edge technologies to our farmers. Such communications have dented the confidence of general public in science based agriculture. It is important for the Government to strongly dispel such a negative communication and support useful technologies openly.</a:t>
            </a:r>
            <a:endParaRPr lang="en-US" dirty="0"/>
          </a:p>
        </p:txBody>
      </p:sp>
      <p:sp>
        <p:nvSpPr>
          <p:cNvPr id="4" name="Slide Number Placeholder 3"/>
          <p:cNvSpPr>
            <a:spLocks noGrp="1"/>
          </p:cNvSpPr>
          <p:nvPr>
            <p:ph type="sldNum" sz="quarter" idx="10"/>
          </p:nvPr>
        </p:nvSpPr>
        <p:spPr/>
        <p:txBody>
          <a:bodyPr/>
          <a:lstStyle/>
          <a:p>
            <a:fld id="{44ECECD0-D9B5-46D1-8B34-D0BA1C81F059}"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As</a:t>
            </a:r>
            <a:r>
              <a:rPr lang="en-US" baseline="0" dirty="0"/>
              <a:t> all of us, Indian agriculture has enormous potential and opportunities for improvements. We have the second largest arable land globally, 365 days of sunshine in most areas, 15 soil types, a large part of population dependent on agriculture as a primary occupation. With the abundance of nature bestowed on us, India can be the food factory of the world</a:t>
            </a:r>
            <a:endParaRPr dirty="0"/>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71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know, 82% of our famers</a:t>
            </a:r>
            <a:r>
              <a:rPr lang="en-US" baseline="0" dirty="0"/>
              <a:t> are small and marginal farmers. </a:t>
            </a:r>
            <a:r>
              <a:rPr lang="en-US" dirty="0"/>
              <a:t>Small holder farmer will</a:t>
            </a:r>
            <a:r>
              <a:rPr lang="en-US" baseline="0" dirty="0"/>
              <a:t> continue to drive future of ag so whatever we do has to be for them.  And Agricultural transformation that happened in green revolution was with them , Bt cotton also with small holder farmers and so will the next transformation. </a:t>
            </a:r>
            <a:endParaRPr lang="en-US" dirty="0"/>
          </a:p>
        </p:txBody>
      </p:sp>
      <p:sp>
        <p:nvSpPr>
          <p:cNvPr id="4" name="Slide Number Placeholder 3"/>
          <p:cNvSpPr>
            <a:spLocks noGrp="1"/>
          </p:cNvSpPr>
          <p:nvPr>
            <p:ph type="sldNum" sz="quarter" idx="10"/>
          </p:nvPr>
        </p:nvSpPr>
        <p:spPr/>
        <p:txBody>
          <a:bodyPr/>
          <a:lstStyle/>
          <a:p>
            <a:fld id="{2374A235-B205-4A67-90BC-F556FD26C429}" type="slidenum">
              <a:rPr lang="en-US" smtClean="0"/>
              <a:pPr/>
              <a:t>3</a:t>
            </a:fld>
            <a:endParaRPr lang="en-US"/>
          </a:p>
        </p:txBody>
      </p:sp>
    </p:spTree>
    <p:extLst>
      <p:ext uri="{BB962C8B-B14F-4D97-AF65-F5344CB8AC3E}">
        <p14:creationId xmlns:p14="http://schemas.microsoft.com/office/powerpoint/2010/main" val="70326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Soil</a:t>
            </a:r>
            <a:r>
              <a:rPr lang="en-US" baseline="0" dirty="0"/>
              <a:t> degradation, water availability, deforestation all call for new innovation and simple things like microbial health of soil can impact this.  Innovation in all forms –Biological,  digital, Genetics, Agronomy, etc will have to address these challenges of environmental sustainability</a:t>
            </a:r>
            <a:endParaRPr dirty="0"/>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491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Borlaug</a:t>
            </a:r>
            <a:r>
              <a:rPr lang="en-US" baseline="0" dirty="0"/>
              <a:t> </a:t>
            </a:r>
            <a:r>
              <a:rPr lang="en-US" dirty="0"/>
              <a:t>visited</a:t>
            </a:r>
            <a:r>
              <a:rPr lang="en-US" baseline="0" dirty="0"/>
              <a:t> us in March 2005. This picture was taken from a hybrid Wheat field in Haryana. </a:t>
            </a:r>
          </a:p>
          <a:p>
            <a:r>
              <a:rPr lang="en-US" baseline="0" dirty="0"/>
              <a:t> </a:t>
            </a:r>
            <a:r>
              <a:rPr lang="en-US" dirty="0"/>
              <a:t>Wheat revolution and similar results were seen with rice.  Three key contributors to Green revolution were-</a:t>
            </a:r>
          </a:p>
          <a:p>
            <a:r>
              <a:rPr lang="en-US" dirty="0"/>
              <a:t>High yielding varieties</a:t>
            </a:r>
          </a:p>
          <a:p>
            <a:r>
              <a:rPr lang="en-US" dirty="0"/>
              <a:t>Responsive to fertilizer, pesticide and irrigation</a:t>
            </a:r>
          </a:p>
          <a:p>
            <a:r>
              <a:rPr lang="en-US" dirty="0"/>
              <a:t>Disease resistance</a:t>
            </a:r>
          </a:p>
        </p:txBody>
      </p:sp>
      <p:sp>
        <p:nvSpPr>
          <p:cNvPr id="4" name="Slide Number Placeholder 3"/>
          <p:cNvSpPr>
            <a:spLocks noGrp="1"/>
          </p:cNvSpPr>
          <p:nvPr>
            <p:ph type="sldNum" sz="quarter" idx="10"/>
          </p:nvPr>
        </p:nvSpPr>
        <p:spPr/>
        <p:txBody>
          <a:bodyPr/>
          <a:lstStyle/>
          <a:p>
            <a:fld id="{44ECECD0-D9B5-46D1-8B34-D0BA1C81F059}" type="slidenum">
              <a:rPr lang="en-US" smtClean="0"/>
              <a:pPr/>
              <a:t>6</a:t>
            </a:fld>
            <a:endParaRPr lang="en-US"/>
          </a:p>
        </p:txBody>
      </p:sp>
    </p:spTree>
    <p:extLst>
      <p:ext uri="{BB962C8B-B14F-4D97-AF65-F5344CB8AC3E}">
        <p14:creationId xmlns:p14="http://schemas.microsoft.com/office/powerpoint/2010/main" val="11910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ECECD0-D9B5-46D1-8B34-D0BA1C81F05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ECECD0-D9B5-46D1-8B34-D0BA1C81F05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Cotton as a more recent example</a:t>
            </a:r>
          </a:p>
        </p:txBody>
      </p:sp>
      <p:sp>
        <p:nvSpPr>
          <p:cNvPr id="4" name="Slide Number Placeholder 3"/>
          <p:cNvSpPr>
            <a:spLocks noGrp="1"/>
          </p:cNvSpPr>
          <p:nvPr>
            <p:ph type="sldNum" sz="quarter" idx="10"/>
          </p:nvPr>
        </p:nvSpPr>
        <p:spPr/>
        <p:txBody>
          <a:bodyPr/>
          <a:lstStyle/>
          <a:p>
            <a:fld id="{44ECECD0-D9B5-46D1-8B34-D0BA1C81F059}" type="slidenum">
              <a:rPr lang="en-US" smtClean="0"/>
              <a:pPr/>
              <a:t>9</a:t>
            </a:fld>
            <a:endParaRPr lang="en-US"/>
          </a:p>
        </p:txBody>
      </p:sp>
    </p:spTree>
    <p:extLst>
      <p:ext uri="{BB962C8B-B14F-4D97-AF65-F5344CB8AC3E}">
        <p14:creationId xmlns:p14="http://schemas.microsoft.com/office/powerpoint/2010/main" val="47528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Bt Cotton is another great success story in India. </a:t>
            </a:r>
          </a:p>
          <a:p>
            <a:pPr marL="0" indent="0">
              <a:buFont typeface="+mj-lt"/>
              <a:buNone/>
            </a:pPr>
            <a:r>
              <a:rPr lang="en-US" sz="1200" dirty="0"/>
              <a:t>Cotton yield went up by 3 times, acreages</a:t>
            </a:r>
            <a:r>
              <a:rPr lang="en-US" sz="1200" baseline="0" dirty="0"/>
              <a:t> went up by 1.5 times, and the production by 4 times. </a:t>
            </a:r>
          </a:p>
          <a:p>
            <a:pPr marL="0" indent="0">
              <a:buFont typeface="+mj-lt"/>
              <a:buNone/>
            </a:pPr>
            <a:endParaRPr lang="en-US" sz="1200" baseline="0" dirty="0"/>
          </a:p>
          <a:p>
            <a:pPr marL="0" indent="0">
              <a:buFont typeface="+mj-lt"/>
              <a:buNone/>
            </a:pPr>
            <a:r>
              <a:rPr lang="en-US" sz="1200" baseline="0" dirty="0"/>
              <a:t>The Fortune of the Cotton sector changed with this technology.  All the stakeholders of the Cotton value chain benefitted from this technology, the largest beneficiary being rightly the farmers. </a:t>
            </a:r>
          </a:p>
          <a:p>
            <a:pPr marL="0" indent="0">
              <a:buFont typeface="+mj-lt"/>
              <a:buNone/>
            </a:pPr>
            <a:endParaRPr lang="en-US" sz="1200" baseline="0" dirty="0"/>
          </a:p>
          <a:p>
            <a:pPr marL="0" indent="0">
              <a:buFont typeface="+mj-lt"/>
              <a:buNone/>
            </a:pPr>
            <a:r>
              <a:rPr lang="en-US" sz="1200" baseline="0" dirty="0"/>
              <a:t>We became the second largest exporter of cotton globally from being a net importer of cotton prior to introduction of Bt Cotton. </a:t>
            </a:r>
          </a:p>
          <a:p>
            <a:pPr marL="0" indent="0">
              <a:buFont typeface="+mj-lt"/>
              <a:buNone/>
            </a:pPr>
            <a:endParaRPr lang="en-US" sz="1200" baseline="0" dirty="0"/>
          </a:p>
          <a:p>
            <a:pPr marL="0" indent="0">
              <a:buFont typeface="+mj-lt"/>
              <a:buNone/>
            </a:pPr>
            <a:r>
              <a:rPr lang="en-US" sz="1200" baseline="0" dirty="0"/>
              <a:t>There are several socioeconomic benefits to farming community due to </a:t>
            </a:r>
            <a:r>
              <a:rPr lang="en-US" sz="1200" baseline="0" dirty="0" err="1"/>
              <a:t>bt</a:t>
            </a:r>
            <a:r>
              <a:rPr lang="en-US" sz="1200" baseline="0" dirty="0"/>
              <a:t> cotton, well recorded by independent researchers.</a:t>
            </a:r>
            <a:endParaRPr lang="en-US" sz="1200" dirty="0"/>
          </a:p>
        </p:txBody>
      </p:sp>
      <p:sp>
        <p:nvSpPr>
          <p:cNvPr id="4" name="Slide Number Placeholder 3"/>
          <p:cNvSpPr>
            <a:spLocks noGrp="1"/>
          </p:cNvSpPr>
          <p:nvPr>
            <p:ph type="sldNum" sz="quarter" idx="10"/>
          </p:nvPr>
        </p:nvSpPr>
        <p:spPr/>
        <p:txBody>
          <a:bodyPr/>
          <a:lstStyle/>
          <a:p>
            <a:fld id="{395F0ACB-6BCC-4CDE-A2F8-F00F8CD62126}" type="slidenum">
              <a:rPr lang="en-IN" smtClean="0"/>
              <a:pPr/>
              <a:t>10</a:t>
            </a:fld>
            <a:endParaRPr lang="en-IN"/>
          </a:p>
        </p:txBody>
      </p:sp>
    </p:spTree>
    <p:extLst>
      <p:ext uri="{BB962C8B-B14F-4D97-AF65-F5344CB8AC3E}">
        <p14:creationId xmlns:p14="http://schemas.microsoft.com/office/powerpoint/2010/main" val="295821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HYCO 2015 - Comparision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71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IN"/>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22FC538-64F6-478B-8DD3-73DB27794F36}" type="datetimeFigureOut">
              <a:rPr lang="en-IN" smtClean="0"/>
              <a:pPr/>
              <a:t>16/04/21</a:t>
            </a:fld>
            <a:endParaRPr lang="en-IN"/>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IN"/>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7FBACBB-20AD-4423-9949-A5638F436BF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6553200" y="4767263"/>
            <a:ext cx="2133600" cy="273844"/>
          </a:xfrm>
          <a:prstGeom prst="rect">
            <a:avLst/>
          </a:prstGeom>
        </p:spPr>
        <p:txBody>
          <a:bodyPr/>
          <a:lstStyle/>
          <a:p>
            <a:fld id="{F84EAD10-2DEC-401A-B3D3-1C18B5B81114}" type="slidenum">
              <a:rPr lang="en-US" smtClean="0">
                <a:solidFill>
                  <a:srgbClr val="494949">
                    <a:lumMod val="60000"/>
                    <a:lumOff val="40000"/>
                  </a:srgbClr>
                </a:solidFill>
              </a:rPr>
              <a:pPr/>
              <a:t>‹#›</a:t>
            </a:fld>
            <a:endParaRPr lang="en-US" dirty="0">
              <a:solidFill>
                <a:srgbClr val="494949">
                  <a:lumMod val="60000"/>
                  <a:lumOff val="40000"/>
                </a:srgbClr>
              </a:solidFill>
            </a:endParaRPr>
          </a:p>
        </p:txBody>
      </p:sp>
      <p:sp>
        <p:nvSpPr>
          <p:cNvPr id="5" name="Content Placeholder 4"/>
          <p:cNvSpPr>
            <a:spLocks noGrp="1"/>
          </p:cNvSpPr>
          <p:nvPr>
            <p:ph sz="quarter" idx="11"/>
          </p:nvPr>
        </p:nvSpPr>
        <p:spPr>
          <a:xfrm>
            <a:off x="476250" y="1200150"/>
            <a:ext cx="8220075" cy="333102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7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874408"/>
            <a:ext cx="7772400" cy="54934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7" name="Shape 17"/>
          <p:cNvSpPr txBox="1">
            <a:spLocks noGrp="1"/>
          </p:cNvSpPr>
          <p:nvPr>
            <p:ph type="subTitle" idx="1"/>
          </p:nvPr>
        </p:nvSpPr>
        <p:spPr>
          <a:xfrm>
            <a:off x="1371600" y="2914650"/>
            <a:ext cx="6400800" cy="525745"/>
          </a:xfrm>
          <a:prstGeom prst="rect">
            <a:avLst/>
          </a:prstGeom>
          <a:noFill/>
          <a:ln>
            <a:noFill/>
          </a:ln>
        </p:spPr>
        <p:txBody>
          <a:bodyPr spcFirstLastPara="1" wrap="square" lIns="91425" tIns="45700" rIns="91425" bIns="45700" anchor="t" anchorCtr="0"/>
          <a:lstStyle>
            <a:lvl1pPr marR="0" lvl="0" algn="ctr" rtl="0">
              <a:spcBef>
                <a:spcPts val="480"/>
              </a:spcBef>
              <a:spcAft>
                <a:spcPts val="0"/>
              </a:spcAft>
              <a:buClr>
                <a:srgbClr val="888888"/>
              </a:buClr>
              <a:buSzPts val="3200"/>
              <a:buFont typeface="Arial"/>
              <a:buNone/>
              <a:defRPr sz="2400" b="0" i="0" u="none" strike="noStrike" cap="none">
                <a:solidFill>
                  <a:srgbClr val="888888"/>
                </a:solidFill>
                <a:latin typeface="Calibri"/>
                <a:ea typeface="Calibri"/>
                <a:cs typeface="Calibri"/>
                <a:sym typeface="Calibri"/>
              </a:defRPr>
            </a:lvl1pPr>
            <a:lvl2pPr marR="0" lvl="1" algn="ctr" rtl="0">
              <a:spcBef>
                <a:spcPts val="420"/>
              </a:spcBef>
              <a:spcAft>
                <a:spcPts val="0"/>
              </a:spcAft>
              <a:buClr>
                <a:srgbClr val="888888"/>
              </a:buClr>
              <a:buSzPts val="2800"/>
              <a:buFont typeface="Arial"/>
              <a:buNone/>
              <a:defRPr sz="2100" b="0" i="0" u="none" strike="noStrike" cap="none">
                <a:solidFill>
                  <a:srgbClr val="888888"/>
                </a:solidFill>
                <a:latin typeface="Calibri"/>
                <a:ea typeface="Calibri"/>
                <a:cs typeface="Calibri"/>
                <a:sym typeface="Calibri"/>
              </a:defRPr>
            </a:lvl2pPr>
            <a:lvl3pPr marR="0" lvl="2" algn="ctr" rtl="0">
              <a:spcBef>
                <a:spcPts val="360"/>
              </a:spcBef>
              <a:spcAft>
                <a:spcPts val="0"/>
              </a:spcAft>
              <a:buClr>
                <a:srgbClr val="888888"/>
              </a:buClr>
              <a:buSzPts val="2400"/>
              <a:buFont typeface="Arial"/>
              <a:buNone/>
              <a:defRPr sz="1800" b="0" i="0" u="none" strike="noStrike" cap="none">
                <a:solidFill>
                  <a:srgbClr val="888888"/>
                </a:solidFill>
                <a:latin typeface="Calibri"/>
                <a:ea typeface="Calibri"/>
                <a:cs typeface="Calibri"/>
                <a:sym typeface="Calibri"/>
              </a:defRPr>
            </a:lvl3pPr>
            <a:lvl4pPr marR="0" lvl="3"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4pPr>
            <a:lvl5pPr marR="0" lvl="4"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5pPr>
            <a:lvl6pPr marR="0" lvl="5"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2398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E2AC3-2807-A349-9BF7-24433A952E33}" type="datetimeFigureOut">
              <a:rPr lang="en-US" smtClean="0"/>
              <a:pPr/>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1C3DA-BDE1-6648-A68F-9020B467F91D}" type="slidenum">
              <a:rPr lang="en-US" smtClean="0"/>
              <a:pPr/>
              <a:t>‹#›</a:t>
            </a:fld>
            <a:endParaRPr lang="en-US"/>
          </a:p>
        </p:txBody>
      </p:sp>
    </p:spTree>
    <p:extLst>
      <p:ext uri="{BB962C8B-B14F-4D97-AF65-F5344CB8AC3E}">
        <p14:creationId xmlns:p14="http://schemas.microsoft.com/office/powerpoint/2010/main" val="81986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182881" y="977219"/>
            <a:ext cx="8778239" cy="1392689"/>
          </a:xfrm>
          <a:prstGeom prst="rect">
            <a:avLst/>
          </a:prstGeom>
          <a:noFill/>
          <a:ln>
            <a:noFill/>
          </a:ln>
        </p:spPr>
        <p:txBody>
          <a:bodyPr spcFirstLastPara="1" wrap="square" lIns="68575" tIns="34275" rIns="68575" bIns="34275" anchor="t" anchorCtr="0">
            <a:noAutofit/>
          </a:bodyPr>
          <a:lstStyle>
            <a:lvl1pPr marL="342900" lvl="0" indent="-247650" algn="l">
              <a:lnSpc>
                <a:spcPct val="100000"/>
              </a:lnSpc>
              <a:spcBef>
                <a:spcPts val="900"/>
              </a:spcBef>
              <a:spcAft>
                <a:spcPts val="0"/>
              </a:spcAft>
              <a:buSzPts val="1600"/>
              <a:buChar char="•"/>
              <a:defRPr/>
            </a:lvl1pPr>
            <a:lvl2pPr marL="685800" lvl="1" indent="-238125" algn="l">
              <a:lnSpc>
                <a:spcPct val="100000"/>
              </a:lnSpc>
              <a:spcBef>
                <a:spcPts val="150"/>
              </a:spcBef>
              <a:spcAft>
                <a:spcPts val="0"/>
              </a:spcAft>
              <a:buSzPts val="1400"/>
              <a:buChar char="–"/>
              <a:defRPr/>
            </a:lvl2pPr>
            <a:lvl3pPr marL="1028700" lvl="2" indent="-228600" algn="l">
              <a:lnSpc>
                <a:spcPct val="100000"/>
              </a:lnSpc>
              <a:spcBef>
                <a:spcPts val="300"/>
              </a:spcBef>
              <a:spcAft>
                <a:spcPts val="0"/>
              </a:spcAft>
              <a:buSzPts val="1200"/>
              <a:buChar char="•"/>
              <a:defRPr/>
            </a:lvl3pPr>
            <a:lvl4pPr marL="1371600" lvl="3" indent="-228600" algn="l">
              <a:lnSpc>
                <a:spcPct val="100000"/>
              </a:lnSpc>
              <a:spcBef>
                <a:spcPts val="300"/>
              </a:spcBef>
              <a:spcAft>
                <a:spcPts val="0"/>
              </a:spcAft>
              <a:buSzPts val="1200"/>
              <a:buChar char="–"/>
              <a:defRPr/>
            </a:lvl4pPr>
            <a:lvl5pPr marL="1714500" lvl="4" indent="-228600" algn="l">
              <a:lnSpc>
                <a:spcPct val="100000"/>
              </a:lnSpc>
              <a:spcBef>
                <a:spcPts val="300"/>
              </a:spcBef>
              <a:spcAft>
                <a:spcPts val="0"/>
              </a:spcAft>
              <a:buSzPts val="1200"/>
              <a:buChar char="•"/>
              <a:defRPr/>
            </a:lvl5pPr>
            <a:lvl6pPr marL="2057400" lvl="5" indent="-238125" algn="l">
              <a:lnSpc>
                <a:spcPct val="90000"/>
              </a:lnSpc>
              <a:spcBef>
                <a:spcPts val="300"/>
              </a:spcBef>
              <a:spcAft>
                <a:spcPts val="0"/>
              </a:spcAft>
              <a:buSzPts val="1400"/>
              <a:buChar char="•"/>
              <a:defRPr/>
            </a:lvl6pPr>
            <a:lvl7pPr marL="2400300" lvl="6" indent="-238125" algn="l">
              <a:lnSpc>
                <a:spcPct val="90000"/>
              </a:lnSpc>
              <a:spcBef>
                <a:spcPts val="281"/>
              </a:spcBef>
              <a:spcAft>
                <a:spcPts val="0"/>
              </a:spcAft>
              <a:buSzPts val="1400"/>
              <a:buChar char="•"/>
              <a:defRPr/>
            </a:lvl7pPr>
            <a:lvl8pPr marL="2743200" lvl="7" indent="-238125" algn="l">
              <a:lnSpc>
                <a:spcPct val="90000"/>
              </a:lnSpc>
              <a:spcBef>
                <a:spcPts val="281"/>
              </a:spcBef>
              <a:spcAft>
                <a:spcPts val="0"/>
              </a:spcAft>
              <a:buSzPts val="1400"/>
              <a:buChar char="•"/>
              <a:defRPr/>
            </a:lvl8pPr>
            <a:lvl9pPr marL="3086100" lvl="8" indent="-238125" algn="l">
              <a:lnSpc>
                <a:spcPct val="90000"/>
              </a:lnSpc>
              <a:spcBef>
                <a:spcPts val="281"/>
              </a:spcBef>
              <a:spcAft>
                <a:spcPts val="0"/>
              </a:spcAft>
              <a:buSzPts val="1400"/>
              <a:buChar char="•"/>
              <a:defRPr/>
            </a:lvl9pPr>
          </a:lstStyle>
          <a:p>
            <a:endParaRPr/>
          </a:p>
        </p:txBody>
      </p:sp>
      <p:sp>
        <p:nvSpPr>
          <p:cNvPr id="29" name="Google Shape;29;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30" name="Google Shape;30;p4"/>
          <p:cNvSpPr txBox="1">
            <a:spLocks noGrp="1"/>
          </p:cNvSpPr>
          <p:nvPr>
            <p:ph type="body" idx="2"/>
          </p:nvPr>
        </p:nvSpPr>
        <p:spPr>
          <a:xfrm>
            <a:off x="182565" y="4566455"/>
            <a:ext cx="8778875" cy="200055"/>
          </a:xfrm>
          <a:prstGeom prst="rect">
            <a:avLst/>
          </a:prstGeom>
          <a:noFill/>
          <a:ln>
            <a:noFill/>
          </a:ln>
        </p:spPr>
        <p:txBody>
          <a:bodyPr spcFirstLastPara="1" wrap="square" lIns="68575" tIns="45700" rIns="68575" bIns="45700" anchor="b" anchorCtr="0">
            <a:noAutofit/>
          </a:bodyPr>
          <a:lstStyle>
            <a:lvl1pPr marL="342900" lvl="0" indent="-171450" algn="l">
              <a:lnSpc>
                <a:spcPct val="100000"/>
              </a:lnSpc>
              <a:spcBef>
                <a:spcPts val="900"/>
              </a:spcBef>
              <a:spcAft>
                <a:spcPts val="0"/>
              </a:spcAft>
              <a:buSzPts val="1600"/>
              <a:buNone/>
              <a:defRPr sz="525">
                <a:solidFill>
                  <a:srgbClr val="A5A5A5"/>
                </a:solidFill>
              </a:defRPr>
            </a:lvl1pPr>
            <a:lvl2pPr marL="685800" lvl="1" indent="-171450" algn="l">
              <a:lnSpc>
                <a:spcPct val="100000"/>
              </a:lnSpc>
              <a:spcBef>
                <a:spcPts val="150"/>
              </a:spcBef>
              <a:spcAft>
                <a:spcPts val="0"/>
              </a:spcAft>
              <a:buSzPts val="1400"/>
              <a:buNone/>
              <a:defRPr/>
            </a:lvl2pPr>
            <a:lvl3pPr marL="1028700" lvl="2" indent="-171450" algn="l">
              <a:lnSpc>
                <a:spcPct val="100000"/>
              </a:lnSpc>
              <a:spcBef>
                <a:spcPts val="300"/>
              </a:spcBef>
              <a:spcAft>
                <a:spcPts val="0"/>
              </a:spcAft>
              <a:buSzPts val="1200"/>
              <a:buNone/>
              <a:defRPr/>
            </a:lvl3pPr>
            <a:lvl4pPr marL="1371600" lvl="3" indent="-171450" algn="l">
              <a:lnSpc>
                <a:spcPct val="100000"/>
              </a:lnSpc>
              <a:spcBef>
                <a:spcPts val="300"/>
              </a:spcBef>
              <a:spcAft>
                <a:spcPts val="0"/>
              </a:spcAft>
              <a:buSzPts val="1200"/>
              <a:buNone/>
              <a:defRPr/>
            </a:lvl4pPr>
            <a:lvl5pPr marL="1714500" lvl="4" indent="-171450" algn="l">
              <a:lnSpc>
                <a:spcPct val="100000"/>
              </a:lnSpc>
              <a:spcBef>
                <a:spcPts val="300"/>
              </a:spcBef>
              <a:spcAft>
                <a:spcPts val="0"/>
              </a:spcAft>
              <a:buSzPts val="1200"/>
              <a:buNone/>
              <a:defRPr/>
            </a:lvl5pPr>
            <a:lvl6pPr marL="2057400" lvl="5" indent="-238125" algn="l">
              <a:lnSpc>
                <a:spcPct val="90000"/>
              </a:lnSpc>
              <a:spcBef>
                <a:spcPts val="300"/>
              </a:spcBef>
              <a:spcAft>
                <a:spcPts val="0"/>
              </a:spcAft>
              <a:buSzPts val="1400"/>
              <a:buChar char="•"/>
              <a:defRPr/>
            </a:lvl6pPr>
            <a:lvl7pPr marL="2400300" lvl="6" indent="-238125" algn="l">
              <a:lnSpc>
                <a:spcPct val="90000"/>
              </a:lnSpc>
              <a:spcBef>
                <a:spcPts val="281"/>
              </a:spcBef>
              <a:spcAft>
                <a:spcPts val="0"/>
              </a:spcAft>
              <a:buSzPts val="1400"/>
              <a:buChar char="•"/>
              <a:defRPr/>
            </a:lvl7pPr>
            <a:lvl8pPr marL="2743200" lvl="7" indent="-238125" algn="l">
              <a:lnSpc>
                <a:spcPct val="90000"/>
              </a:lnSpc>
              <a:spcBef>
                <a:spcPts val="281"/>
              </a:spcBef>
              <a:spcAft>
                <a:spcPts val="0"/>
              </a:spcAft>
              <a:buSzPts val="1400"/>
              <a:buChar char="•"/>
              <a:defRPr/>
            </a:lvl8pPr>
            <a:lvl9pPr marL="3086100" lvl="8" indent="-238125" algn="l">
              <a:lnSpc>
                <a:spcPct val="90000"/>
              </a:lnSpc>
              <a:spcBef>
                <a:spcPts val="281"/>
              </a:spcBef>
              <a:spcAft>
                <a:spcPts val="0"/>
              </a:spcAft>
              <a:buSzPts val="1400"/>
              <a:buChar char="•"/>
              <a:defRPr/>
            </a:lvl9pPr>
          </a:lstStyle>
          <a:p>
            <a:endParaRPr/>
          </a:p>
        </p:txBody>
      </p:sp>
      <p:sp>
        <p:nvSpPr>
          <p:cNvPr id="31" name="Google Shape;31;p4"/>
          <p:cNvSpPr txBox="1">
            <a:spLocks noGrp="1"/>
          </p:cNvSpPr>
          <p:nvPr>
            <p:ph type="title"/>
          </p:nvPr>
        </p:nvSpPr>
        <p:spPr>
          <a:xfrm>
            <a:off x="182880" y="243172"/>
            <a:ext cx="8778240" cy="734047"/>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057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graphicFrame>
        <p:nvGraphicFramePr>
          <p:cNvPr id="3" name="Object 12" hidden="1"/>
          <p:cNvGraphicFramePr>
            <a:graphicFrameLocks noChangeAspect="1"/>
          </p:cNvGraphicFramePr>
          <p:nvPr>
            <p:custDataLst>
              <p:tags r:id="rId2"/>
            </p:custDataLst>
          </p:nvPr>
        </p:nvGraphicFramePr>
        <p:xfrm>
          <a:off x="1590" y="1193"/>
          <a:ext cx="1587" cy="1190"/>
        </p:xfrm>
        <a:graphic>
          <a:graphicData uri="http://schemas.openxmlformats.org/presentationml/2006/ole">
            <mc:AlternateContent xmlns:mc="http://schemas.openxmlformats.org/markup-compatibility/2006">
              <mc:Choice xmlns:v="urn:schemas-microsoft-com:vml" Requires="v">
                <p:oleObj spid="_x0000_s1027" name="think-cell Slide" r:id="rId4" imgW="360" imgH="360" progId="">
                  <p:embed/>
                </p:oleObj>
              </mc:Choice>
              <mc:Fallback>
                <p:oleObj name="think-cell Slide" r:id="rId4" imgW="360" imgH="360" progId="">
                  <p:embed/>
                  <p:pic>
                    <p:nvPicPr>
                      <p:cNvPr id="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1193"/>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22"/>
          <p:cNvSpPr>
            <a:spLocks noChangeArrowheads="1"/>
          </p:cNvSpPr>
          <p:nvPr/>
        </p:nvSpPr>
        <p:spPr bwMode="auto">
          <a:xfrm>
            <a:off x="0" y="758430"/>
            <a:ext cx="9144000" cy="63103"/>
          </a:xfrm>
          <a:prstGeom prst="rect">
            <a:avLst/>
          </a:prstGeom>
          <a:solidFill>
            <a:srgbClr val="FFCC00">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IN" sz="2025">
              <a:solidFill>
                <a:srgbClr val="000000"/>
              </a:solidFill>
              <a:latin typeface="Arial" pitchFamily="34" charset="0"/>
              <a:cs typeface="Arial" pitchFamily="34" charset="0"/>
            </a:endParaRPr>
          </a:p>
        </p:txBody>
      </p:sp>
      <p:pic>
        <p:nvPicPr>
          <p:cNvPr id="5" name="Picture 23" descr="pp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9789" y="105968"/>
            <a:ext cx="1830387"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4948237"/>
            <a:ext cx="7493000" cy="2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6"/>
          <p:cNvSpPr txBox="1">
            <a:spLocks noChangeArrowheads="1"/>
          </p:cNvSpPr>
          <p:nvPr/>
        </p:nvSpPr>
        <p:spPr bwMode="auto">
          <a:xfrm>
            <a:off x="204789" y="310755"/>
            <a:ext cx="6292850" cy="403957"/>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defRPr/>
            </a:pPr>
            <a:endParaRPr lang="en-US" sz="2025" dirty="0">
              <a:solidFill>
                <a:srgbClr val="000000"/>
              </a:solidFill>
              <a:latin typeface="Swis721 BT"/>
            </a:endParaRPr>
          </a:p>
        </p:txBody>
      </p:sp>
      <p:sp>
        <p:nvSpPr>
          <p:cNvPr id="8" name="Text Box 27"/>
          <p:cNvSpPr txBox="1">
            <a:spLocks noChangeArrowheads="1"/>
          </p:cNvSpPr>
          <p:nvPr/>
        </p:nvSpPr>
        <p:spPr bwMode="auto">
          <a:xfrm>
            <a:off x="627063" y="1463280"/>
            <a:ext cx="7739062" cy="2117887"/>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defRPr/>
            </a:pPr>
            <a:endParaRPr lang="en-US" sz="2025" dirty="0">
              <a:solidFill>
                <a:srgbClr val="000000"/>
              </a:solidFill>
              <a:latin typeface="Swis721 BT"/>
            </a:endParaRPr>
          </a:p>
          <a:p>
            <a:pPr eaLnBrk="1" fontAlgn="base" hangingPunct="1">
              <a:spcBef>
                <a:spcPct val="50000"/>
              </a:spcBef>
              <a:spcAft>
                <a:spcPct val="0"/>
              </a:spcAft>
              <a:defRPr/>
            </a:pPr>
            <a:endParaRPr lang="en-US" sz="2025" dirty="0">
              <a:solidFill>
                <a:srgbClr val="000000"/>
              </a:solidFill>
              <a:latin typeface="Swis721 BT"/>
            </a:endParaRPr>
          </a:p>
          <a:p>
            <a:pPr eaLnBrk="1" fontAlgn="base" hangingPunct="1">
              <a:spcBef>
                <a:spcPct val="50000"/>
              </a:spcBef>
              <a:spcAft>
                <a:spcPct val="0"/>
              </a:spcAft>
              <a:defRPr/>
            </a:pPr>
            <a:endParaRPr lang="en-US" sz="2025" dirty="0">
              <a:solidFill>
                <a:srgbClr val="000000"/>
              </a:solidFill>
              <a:latin typeface="Swis721 BT"/>
            </a:endParaRPr>
          </a:p>
          <a:p>
            <a:pPr eaLnBrk="1" fontAlgn="base" hangingPunct="1">
              <a:spcBef>
                <a:spcPct val="50000"/>
              </a:spcBef>
              <a:spcAft>
                <a:spcPct val="0"/>
              </a:spcAft>
              <a:defRPr/>
            </a:pPr>
            <a:endParaRPr lang="en-US" sz="2025" dirty="0">
              <a:solidFill>
                <a:srgbClr val="000000"/>
              </a:solidFill>
              <a:latin typeface="Swis721 BT"/>
            </a:endParaRPr>
          </a:p>
          <a:p>
            <a:pPr eaLnBrk="1" fontAlgn="base" hangingPunct="1">
              <a:spcBef>
                <a:spcPct val="50000"/>
              </a:spcBef>
              <a:spcAft>
                <a:spcPct val="0"/>
              </a:spcAft>
              <a:defRPr/>
            </a:pPr>
            <a:endParaRPr lang="en-US" sz="1350" dirty="0">
              <a:solidFill>
                <a:srgbClr val="000000"/>
              </a:solidFill>
              <a:latin typeface="Swis721 BT"/>
            </a:endParaRPr>
          </a:p>
        </p:txBody>
      </p:sp>
      <p:sp>
        <p:nvSpPr>
          <p:cNvPr id="2" name="Title 1"/>
          <p:cNvSpPr>
            <a:spLocks noGrp="1"/>
          </p:cNvSpPr>
          <p:nvPr>
            <p:ph type="title"/>
          </p:nvPr>
        </p:nvSpPr>
        <p:spPr/>
        <p:txBody>
          <a:bodyPr/>
          <a:lstStyle>
            <a:lvl1pPr>
              <a:defRPr sz="1181" b="1">
                <a:latin typeface="Arial" pitchFamily="34" charset="0"/>
                <a:cs typeface="Arial" pitchFamily="34" charset="0"/>
              </a:defRPr>
            </a:lvl1pPr>
          </a:lstStyle>
          <a:p>
            <a:r>
              <a:rPr lang="en-US"/>
              <a:t>Click to edit Master title style</a:t>
            </a:r>
            <a:endParaRPr lang="en-IN" dirty="0"/>
          </a:p>
        </p:txBody>
      </p:sp>
      <p:sp>
        <p:nvSpPr>
          <p:cNvPr id="9" name="Rectangle 6"/>
          <p:cNvSpPr>
            <a:spLocks noGrp="1" noChangeArrowheads="1"/>
          </p:cNvSpPr>
          <p:nvPr>
            <p:ph type="sldNum" sz="quarter" idx="10"/>
          </p:nvPr>
        </p:nvSpPr>
        <p:spPr/>
        <p:txBody>
          <a:bodyPr/>
          <a:lstStyle>
            <a:lvl1pPr>
              <a:defRPr>
                <a:latin typeface="Arial" pitchFamily="34" charset="0"/>
                <a:cs typeface="Arial" pitchFamily="34" charset="0"/>
              </a:defRPr>
            </a:lvl1pPr>
          </a:lstStyle>
          <a:p>
            <a:fld id="{9CC59F6E-2951-45C5-AFD3-DCD24955F0EF}" type="slidenum">
              <a:rPr lang="en-IN" smtClean="0"/>
              <a:pPr/>
              <a:t>‹#›</a:t>
            </a:fld>
            <a:endParaRPr lang="en-IN"/>
          </a:p>
        </p:txBody>
      </p:sp>
    </p:spTree>
    <p:extLst>
      <p:ext uri="{BB962C8B-B14F-4D97-AF65-F5344CB8AC3E}">
        <p14:creationId xmlns:p14="http://schemas.microsoft.com/office/powerpoint/2010/main" val="314318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graphicFrame>
        <p:nvGraphicFramePr>
          <p:cNvPr id="3" name="Object 12" hidden="1"/>
          <p:cNvGraphicFramePr>
            <a:graphicFrameLocks noChangeAspect="1"/>
          </p:cNvGraphicFramePr>
          <p:nvPr>
            <p:custDataLst>
              <p:tags r:id="rId2"/>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051" name="think-cell Slide" r:id="rId4" imgW="360" imgH="360" progId="">
                  <p:embed/>
                </p:oleObj>
              </mc:Choice>
              <mc:Fallback>
                <p:oleObj name="think-cell Slide" r:id="rId4" imgW="360" imgH="360" progId="">
                  <p:embed/>
                  <p:pic>
                    <p:nvPicPr>
                      <p:cNvPr id="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22"/>
          <p:cNvSpPr>
            <a:spLocks noChangeArrowheads="1"/>
          </p:cNvSpPr>
          <p:nvPr/>
        </p:nvSpPr>
        <p:spPr bwMode="auto">
          <a:xfrm>
            <a:off x="0" y="758430"/>
            <a:ext cx="9144000" cy="63103"/>
          </a:xfrm>
          <a:prstGeom prst="rect">
            <a:avLst/>
          </a:prstGeom>
          <a:solidFill>
            <a:srgbClr val="FFCC00">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IN" sz="2700">
              <a:solidFill>
                <a:srgbClr val="000000"/>
              </a:solidFill>
              <a:latin typeface="Arial" pitchFamily="34" charset="0"/>
              <a:cs typeface="Arial" pitchFamily="34" charset="0"/>
            </a:endParaRPr>
          </a:p>
        </p:txBody>
      </p:sp>
      <p:pic>
        <p:nvPicPr>
          <p:cNvPr id="5" name="Picture 23" descr="pp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9789" y="105967"/>
            <a:ext cx="1830387"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4948237"/>
            <a:ext cx="7493000" cy="2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6"/>
          <p:cNvSpPr txBox="1">
            <a:spLocks noChangeArrowheads="1"/>
          </p:cNvSpPr>
          <p:nvPr/>
        </p:nvSpPr>
        <p:spPr bwMode="auto">
          <a:xfrm>
            <a:off x="204789" y="310754"/>
            <a:ext cx="6292850" cy="507831"/>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defRPr/>
            </a:pPr>
            <a:endParaRPr lang="en-US" sz="2700" dirty="0">
              <a:solidFill>
                <a:srgbClr val="000000"/>
              </a:solidFill>
              <a:latin typeface="Swis721 BT"/>
            </a:endParaRPr>
          </a:p>
        </p:txBody>
      </p:sp>
      <p:sp>
        <p:nvSpPr>
          <p:cNvPr id="8" name="Text Box 27"/>
          <p:cNvSpPr txBox="1">
            <a:spLocks noChangeArrowheads="1"/>
          </p:cNvSpPr>
          <p:nvPr/>
        </p:nvSpPr>
        <p:spPr bwMode="auto">
          <a:xfrm>
            <a:off x="627063" y="1463279"/>
            <a:ext cx="7739062" cy="279307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defRPr/>
            </a:pPr>
            <a:endParaRPr lang="en-US" sz="2700" dirty="0">
              <a:solidFill>
                <a:srgbClr val="000000"/>
              </a:solidFill>
              <a:latin typeface="Swis721 BT"/>
            </a:endParaRPr>
          </a:p>
          <a:p>
            <a:pPr eaLnBrk="1" fontAlgn="base" hangingPunct="1">
              <a:spcBef>
                <a:spcPct val="50000"/>
              </a:spcBef>
              <a:spcAft>
                <a:spcPct val="0"/>
              </a:spcAft>
              <a:defRPr/>
            </a:pPr>
            <a:endParaRPr lang="en-US" sz="2700" dirty="0">
              <a:solidFill>
                <a:srgbClr val="000000"/>
              </a:solidFill>
              <a:latin typeface="Swis721 BT"/>
            </a:endParaRPr>
          </a:p>
          <a:p>
            <a:pPr eaLnBrk="1" fontAlgn="base" hangingPunct="1">
              <a:spcBef>
                <a:spcPct val="50000"/>
              </a:spcBef>
              <a:spcAft>
                <a:spcPct val="0"/>
              </a:spcAft>
              <a:defRPr/>
            </a:pPr>
            <a:endParaRPr lang="en-US" sz="2700" dirty="0">
              <a:solidFill>
                <a:srgbClr val="000000"/>
              </a:solidFill>
              <a:latin typeface="Swis721 BT"/>
            </a:endParaRPr>
          </a:p>
          <a:p>
            <a:pPr eaLnBrk="1" fontAlgn="base" hangingPunct="1">
              <a:spcBef>
                <a:spcPct val="50000"/>
              </a:spcBef>
              <a:spcAft>
                <a:spcPct val="0"/>
              </a:spcAft>
              <a:defRPr/>
            </a:pPr>
            <a:endParaRPr lang="en-US" sz="2700" dirty="0">
              <a:solidFill>
                <a:srgbClr val="000000"/>
              </a:solidFill>
              <a:latin typeface="Swis721 BT"/>
            </a:endParaRPr>
          </a:p>
          <a:p>
            <a:pPr eaLnBrk="1" fontAlgn="base" hangingPunct="1">
              <a:spcBef>
                <a:spcPct val="50000"/>
              </a:spcBef>
              <a:spcAft>
                <a:spcPct val="0"/>
              </a:spcAft>
              <a:defRPr/>
            </a:pPr>
            <a:endParaRPr lang="en-US" sz="1800" dirty="0">
              <a:solidFill>
                <a:srgbClr val="000000"/>
              </a:solidFill>
              <a:latin typeface="Swis721 BT"/>
            </a:endParaRPr>
          </a:p>
        </p:txBody>
      </p:sp>
      <p:sp>
        <p:nvSpPr>
          <p:cNvPr id="2" name="Title 1"/>
          <p:cNvSpPr>
            <a:spLocks noGrp="1"/>
          </p:cNvSpPr>
          <p:nvPr>
            <p:ph type="title"/>
          </p:nvPr>
        </p:nvSpPr>
        <p:spPr/>
        <p:txBody>
          <a:bodyPr/>
          <a:lstStyle>
            <a:lvl1pPr>
              <a:defRPr sz="1575" b="1">
                <a:latin typeface="Arial" pitchFamily="34" charset="0"/>
                <a:cs typeface="Arial" pitchFamily="34" charset="0"/>
              </a:defRPr>
            </a:lvl1pPr>
          </a:lstStyle>
          <a:p>
            <a:r>
              <a:rPr lang="en-US"/>
              <a:t>Click to edit Master title style</a:t>
            </a:r>
            <a:endParaRPr lang="en-IN" dirty="0"/>
          </a:p>
        </p:txBody>
      </p:sp>
      <p:sp>
        <p:nvSpPr>
          <p:cNvPr id="9" name="Rectangle 6"/>
          <p:cNvSpPr>
            <a:spLocks noGrp="1" noChangeArrowheads="1"/>
          </p:cNvSpPr>
          <p:nvPr>
            <p:ph type="sldNum" sz="quarter" idx="10"/>
          </p:nvPr>
        </p:nvSpPr>
        <p:spPr/>
        <p:txBody>
          <a:bodyPr/>
          <a:lstStyle>
            <a:lvl1pPr>
              <a:defRPr>
                <a:latin typeface="Arial" pitchFamily="34" charset="0"/>
                <a:cs typeface="Arial" pitchFamily="34" charset="0"/>
              </a:defRPr>
            </a:lvl1pPr>
          </a:lstStyle>
          <a:p>
            <a:fld id="{9CC59F6E-2951-45C5-AFD3-DCD24955F0EF}" type="slidenum">
              <a:rPr lang="en-IN" smtClean="0"/>
              <a:pPr/>
              <a:t>‹#›</a:t>
            </a:fld>
            <a:endParaRPr lang="en-IN"/>
          </a:p>
        </p:txBody>
      </p:sp>
    </p:spTree>
    <p:extLst>
      <p:ext uri="{BB962C8B-B14F-4D97-AF65-F5344CB8AC3E}">
        <p14:creationId xmlns:p14="http://schemas.microsoft.com/office/powerpoint/2010/main" val="182444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9467A45-5642-4C0C-AEF4-A2E5FA687994}" type="slidenum">
              <a:rPr lang="en-IN" smtClean="0"/>
              <a:pPr/>
              <a:t>‹#›</a:t>
            </a:fld>
            <a:endParaRPr lang="en-IN" dirty="0"/>
          </a:p>
        </p:txBody>
      </p:sp>
    </p:spTree>
    <p:extLst>
      <p:ext uri="{BB962C8B-B14F-4D97-AF65-F5344CB8AC3E}">
        <p14:creationId xmlns:p14="http://schemas.microsoft.com/office/powerpoint/2010/main" val="423619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line.jpg"/>
          <p:cNvPicPr>
            <a:picLocks/>
          </p:cNvPicPr>
          <p:nvPr userDrawn="1"/>
        </p:nvPicPr>
        <p:blipFill>
          <a:blip r:embed="rId11" cstate="print"/>
          <a:stretch>
            <a:fillRect/>
          </a:stretch>
        </p:blipFill>
        <p:spPr>
          <a:xfrm>
            <a:off x="1" y="5036358"/>
            <a:ext cx="9144000" cy="144000"/>
          </a:xfrm>
          <a:prstGeom prst="rect">
            <a:avLst/>
          </a:prstGeom>
        </p:spPr>
      </p:pic>
      <p:pic>
        <p:nvPicPr>
          <p:cNvPr id="1027" name="Picture 3" descr="D:\Archana\2018\Jan 18\11-01-18\for mail\Mahyco New Logo Without Mascot.jpg"/>
          <p:cNvPicPr>
            <a:picLocks noChangeAspect="1" noChangeArrowheads="1"/>
          </p:cNvPicPr>
          <p:nvPr userDrawn="1"/>
        </p:nvPicPr>
        <p:blipFill>
          <a:blip r:embed="rId12" cstate="print"/>
          <a:srcRect/>
          <a:stretch>
            <a:fillRect/>
          </a:stretch>
        </p:blipFill>
        <p:spPr bwMode="auto">
          <a:xfrm>
            <a:off x="7206312" y="142858"/>
            <a:ext cx="1608512" cy="5040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72" r:id="rId5"/>
    <p:sldLayoutId id="2147483674" r:id="rId6"/>
    <p:sldLayoutId id="2147483675" r:id="rId7"/>
    <p:sldLayoutId id="2147483676" r:id="rId8"/>
    <p:sldLayoutId id="2147483677" r:id="rId9"/>
  </p:sldLayoutIdLst>
  <p:hf hdr="0" ftr="0" dt="0"/>
  <p:txStyles>
    <p:titleStyle>
      <a:lvl1pPr algn="l" defTabSz="896112" rtl="0" eaLnBrk="1" latinLnBrk="0" hangingPunct="1">
        <a:spcBef>
          <a:spcPct val="0"/>
        </a:spcBef>
        <a:buNone/>
        <a:defRPr sz="1900" b="1" kern="1200">
          <a:solidFill>
            <a:schemeClr val="tx1"/>
          </a:solidFill>
          <a:latin typeface="Arial" pitchFamily="34" charset="0"/>
          <a:ea typeface="+mj-ea"/>
          <a:cs typeface="Arial" pitchFamily="34" charset="0"/>
        </a:defRPr>
      </a:lvl1pPr>
    </p:titleStyle>
    <p:bodyStyle>
      <a:lvl1pPr marL="336042" indent="-336042" algn="l" defTabSz="896112"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28091" indent="-280035" algn="l" defTabSz="896112"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120140" indent="-224028" algn="l" defTabSz="8961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68196" indent="-224028" algn="l" defTabSz="8961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16252" indent="-224028" algn="l" defTabSz="8961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64308" indent="-224028" algn="l" defTabSz="8961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12364" indent="-224028" algn="l" defTabSz="896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60420" indent="-224028" algn="l" defTabSz="896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08476" indent="-224028" algn="l" defTabSz="896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6112" rtl="0" eaLnBrk="1" latinLnBrk="0" hangingPunct="1">
        <a:defRPr sz="1800" kern="1200">
          <a:solidFill>
            <a:schemeClr val="tx1"/>
          </a:solidFill>
          <a:latin typeface="+mn-lt"/>
          <a:ea typeface="+mn-ea"/>
          <a:cs typeface="+mn-cs"/>
        </a:defRPr>
      </a:lvl1pPr>
      <a:lvl2pPr marL="448056" algn="l" defTabSz="896112" rtl="0" eaLnBrk="1" latinLnBrk="0" hangingPunct="1">
        <a:defRPr sz="1800" kern="1200">
          <a:solidFill>
            <a:schemeClr val="tx1"/>
          </a:solidFill>
          <a:latin typeface="+mn-lt"/>
          <a:ea typeface="+mn-ea"/>
          <a:cs typeface="+mn-cs"/>
        </a:defRPr>
      </a:lvl2pPr>
      <a:lvl3pPr marL="896112" algn="l" defTabSz="896112" rtl="0" eaLnBrk="1" latinLnBrk="0" hangingPunct="1">
        <a:defRPr sz="1800" kern="1200">
          <a:solidFill>
            <a:schemeClr val="tx1"/>
          </a:solidFill>
          <a:latin typeface="+mn-lt"/>
          <a:ea typeface="+mn-ea"/>
          <a:cs typeface="+mn-cs"/>
        </a:defRPr>
      </a:lvl3pPr>
      <a:lvl4pPr marL="1344168" algn="l" defTabSz="896112" rtl="0" eaLnBrk="1" latinLnBrk="0" hangingPunct="1">
        <a:defRPr sz="1800" kern="1200">
          <a:solidFill>
            <a:schemeClr val="tx1"/>
          </a:solidFill>
          <a:latin typeface="+mn-lt"/>
          <a:ea typeface="+mn-ea"/>
          <a:cs typeface="+mn-cs"/>
        </a:defRPr>
      </a:lvl4pPr>
      <a:lvl5pPr marL="1792224" algn="l" defTabSz="896112" rtl="0" eaLnBrk="1" latinLnBrk="0" hangingPunct="1">
        <a:defRPr sz="1800" kern="1200">
          <a:solidFill>
            <a:schemeClr val="tx1"/>
          </a:solidFill>
          <a:latin typeface="+mn-lt"/>
          <a:ea typeface="+mn-ea"/>
          <a:cs typeface="+mn-cs"/>
        </a:defRPr>
      </a:lvl5pPr>
      <a:lvl6pPr marL="2240280" algn="l" defTabSz="896112" rtl="0" eaLnBrk="1" latinLnBrk="0" hangingPunct="1">
        <a:defRPr sz="1800" kern="1200">
          <a:solidFill>
            <a:schemeClr val="tx1"/>
          </a:solidFill>
          <a:latin typeface="+mn-lt"/>
          <a:ea typeface="+mn-ea"/>
          <a:cs typeface="+mn-cs"/>
        </a:defRPr>
      </a:lvl6pPr>
      <a:lvl7pPr marL="2688336" algn="l" defTabSz="896112" rtl="0" eaLnBrk="1" latinLnBrk="0" hangingPunct="1">
        <a:defRPr sz="1800" kern="1200">
          <a:solidFill>
            <a:schemeClr val="tx1"/>
          </a:solidFill>
          <a:latin typeface="+mn-lt"/>
          <a:ea typeface="+mn-ea"/>
          <a:cs typeface="+mn-cs"/>
        </a:defRPr>
      </a:lvl7pPr>
      <a:lvl8pPr marL="3136392" algn="l" defTabSz="896112" rtl="0" eaLnBrk="1" latinLnBrk="0" hangingPunct="1">
        <a:defRPr sz="1800" kern="1200">
          <a:solidFill>
            <a:schemeClr val="tx1"/>
          </a:solidFill>
          <a:latin typeface="+mn-lt"/>
          <a:ea typeface="+mn-ea"/>
          <a:cs typeface="+mn-cs"/>
        </a:defRPr>
      </a:lvl8pPr>
      <a:lvl9pPr marL="3584448" algn="l" defTabSz="8961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ine.jpg"/>
          <p:cNvPicPr>
            <a:picLocks/>
          </p:cNvPicPr>
          <p:nvPr userDrawn="1"/>
        </p:nvPicPr>
        <p:blipFill>
          <a:blip r:embed="rId3" cstate="print"/>
          <a:stretch>
            <a:fillRect/>
          </a:stretch>
        </p:blipFill>
        <p:spPr>
          <a:xfrm>
            <a:off x="1" y="5036358"/>
            <a:ext cx="9144000" cy="144000"/>
          </a:xfrm>
          <a:prstGeom prst="rect">
            <a:avLst/>
          </a:prstGeom>
        </p:spPr>
      </p:pic>
      <p:pic>
        <p:nvPicPr>
          <p:cNvPr id="8" name="Picture 3" descr="D:\Archana\2018\Jan 18\11-01-18\for mail\Mahyco New Logo Without Mascot.jpg"/>
          <p:cNvPicPr>
            <a:picLocks noChangeAspect="1" noChangeArrowheads="1"/>
          </p:cNvPicPr>
          <p:nvPr userDrawn="1"/>
        </p:nvPicPr>
        <p:blipFill>
          <a:blip r:embed="rId4" cstate="print"/>
          <a:srcRect/>
          <a:stretch>
            <a:fillRect/>
          </a:stretch>
        </p:blipFill>
        <p:spPr bwMode="auto">
          <a:xfrm>
            <a:off x="7206312" y="142858"/>
            <a:ext cx="1608512" cy="504000"/>
          </a:xfrm>
          <a:prstGeom prst="rect">
            <a:avLst/>
          </a:prstGeom>
          <a:noFill/>
        </p:spPr>
      </p:pic>
      <p:pic>
        <p:nvPicPr>
          <p:cNvPr id="9" name="Picture 2" descr="D:\Archana\2017\Oct 17\23-10-17\ref\Mahyco line-2.jpg"/>
          <p:cNvPicPr>
            <a:picLocks noChangeAspect="1" noChangeArrowheads="1"/>
          </p:cNvPicPr>
          <p:nvPr userDrawn="1"/>
        </p:nvPicPr>
        <p:blipFill>
          <a:blip r:embed="rId5"/>
          <a:srcRect/>
          <a:stretch>
            <a:fillRect/>
          </a:stretch>
        </p:blipFill>
        <p:spPr bwMode="auto">
          <a:xfrm>
            <a:off x="0" y="722675"/>
            <a:ext cx="9144000" cy="48846"/>
          </a:xfrm>
          <a:prstGeom prst="rect">
            <a:avLst/>
          </a:prstGeom>
          <a:noFill/>
        </p:spPr>
      </p:pic>
    </p:spTree>
    <p:extLst>
      <p:ext uri="{BB962C8B-B14F-4D97-AF65-F5344CB8AC3E}">
        <p14:creationId xmlns:p14="http://schemas.microsoft.com/office/powerpoint/2010/main" val="307195956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ir.arcadiabio.com/" TargetMode="Externa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D:\Archana\2017\Oct 17\23-10-17\ref\Mahyco Grow-logo.jpg"/>
          <p:cNvPicPr>
            <a:picLocks noChangeAspect="1" noChangeArrowheads="1"/>
          </p:cNvPicPr>
          <p:nvPr/>
        </p:nvPicPr>
        <p:blipFill>
          <a:blip r:embed="rId3"/>
          <a:srcRect/>
          <a:stretch>
            <a:fillRect/>
          </a:stretch>
        </p:blipFill>
        <p:spPr bwMode="auto">
          <a:xfrm>
            <a:off x="214283" y="278215"/>
            <a:ext cx="1486956" cy="720000"/>
          </a:xfrm>
          <a:prstGeom prst="rect">
            <a:avLst/>
          </a:prstGeom>
          <a:noFill/>
        </p:spPr>
      </p:pic>
      <p:sp>
        <p:nvSpPr>
          <p:cNvPr id="10" name="TextBox 9"/>
          <p:cNvSpPr txBox="1"/>
          <p:nvPr/>
        </p:nvSpPr>
        <p:spPr>
          <a:xfrm>
            <a:off x="1613386" y="1215528"/>
            <a:ext cx="5888280" cy="1200329"/>
          </a:xfrm>
          <a:prstGeom prst="rect">
            <a:avLst/>
          </a:prstGeom>
          <a:noFill/>
        </p:spPr>
        <p:txBody>
          <a:bodyPr wrap="none" rtlCol="0" anchor="ctr">
            <a:spAutoFit/>
          </a:bodyPr>
          <a:lstStyle/>
          <a:p>
            <a:pPr algn="ctr"/>
            <a:r>
              <a:rPr lang="de-DE" sz="3600" b="1" dirty="0" err="1">
                <a:latin typeface="+mj-lt"/>
                <a:cs typeface="Arial" pitchFamily="34" charset="0"/>
              </a:rPr>
              <a:t>Transformative</a:t>
            </a:r>
            <a:r>
              <a:rPr lang="de-DE" sz="3600" b="1" dirty="0">
                <a:latin typeface="+mj-lt"/>
                <a:cs typeface="Arial" pitchFamily="34" charset="0"/>
              </a:rPr>
              <a:t> innovations in</a:t>
            </a:r>
            <a:endParaRPr lang="en-US" sz="3600" b="1" dirty="0">
              <a:latin typeface="+mj-lt"/>
              <a:cs typeface="Arial" pitchFamily="34" charset="0"/>
            </a:endParaRPr>
          </a:p>
          <a:p>
            <a:pPr algn="ctr"/>
            <a:r>
              <a:rPr lang="en-US" sz="3600" b="1" dirty="0">
                <a:latin typeface="+mj-lt"/>
                <a:cs typeface="Arial" pitchFamily="34" charset="0"/>
              </a:rPr>
              <a:t> Indian</a:t>
            </a:r>
            <a:r>
              <a:rPr lang="en-IN" sz="3600" b="1" dirty="0">
                <a:latin typeface="+mj-lt"/>
                <a:cs typeface="Arial" pitchFamily="34" charset="0"/>
              </a:rPr>
              <a:t> Agriculture</a:t>
            </a:r>
          </a:p>
        </p:txBody>
      </p:sp>
      <p:sp>
        <p:nvSpPr>
          <p:cNvPr id="11" name="TextBox 10"/>
          <p:cNvSpPr txBox="1"/>
          <p:nvPr/>
        </p:nvSpPr>
        <p:spPr>
          <a:xfrm>
            <a:off x="3179943" y="3500796"/>
            <a:ext cx="2677336" cy="492443"/>
          </a:xfrm>
          <a:prstGeom prst="rect">
            <a:avLst/>
          </a:prstGeom>
          <a:noFill/>
        </p:spPr>
        <p:txBody>
          <a:bodyPr wrap="none" rtlCol="0" anchor="ctr">
            <a:spAutoFit/>
          </a:bodyPr>
          <a:lstStyle/>
          <a:p>
            <a:pPr algn="ctr"/>
            <a:r>
              <a:rPr lang="de-DE" sz="2600" dirty="0">
                <a:latin typeface="+mj-lt"/>
                <a:cs typeface="Arial" pitchFamily="34" charset="0"/>
              </a:rPr>
              <a:t>2</a:t>
            </a:r>
            <a:r>
              <a:rPr lang="en-US" sz="2600" dirty="0">
                <a:latin typeface="+mj-lt"/>
                <a:cs typeface="Arial" pitchFamily="34" charset="0"/>
              </a:rPr>
              <a:t>9</a:t>
            </a:r>
            <a:r>
              <a:rPr lang="de-DE" sz="2600" dirty="0">
                <a:latin typeface="+mj-lt"/>
                <a:cs typeface="Arial" pitchFamily="34" charset="0"/>
              </a:rPr>
              <a:t>th January</a:t>
            </a:r>
            <a:r>
              <a:rPr lang="en-IN" sz="2600" dirty="0">
                <a:latin typeface="+mj-lt"/>
                <a:cs typeface="Arial" pitchFamily="34" charset="0"/>
              </a:rPr>
              <a:t> 20</a:t>
            </a:r>
            <a:r>
              <a:rPr lang="en-US" sz="2600" dirty="0">
                <a:latin typeface="+mj-lt"/>
                <a:cs typeface="Arial" pitchFamily="34" charset="0"/>
              </a:rPr>
              <a:t>2</a:t>
            </a:r>
            <a:r>
              <a:rPr lang="de-DE" sz="2600" dirty="0">
                <a:latin typeface="+mj-lt"/>
                <a:cs typeface="Arial" pitchFamily="34" charset="0"/>
              </a:rPr>
              <a:t>1</a:t>
            </a:r>
            <a:endParaRPr lang="en-IN" sz="2600" dirty="0">
              <a:latin typeface="+mj-lt"/>
              <a:cs typeface="Arial" pitchFamily="34" charset="0"/>
            </a:endParaRPr>
          </a:p>
        </p:txBody>
      </p:sp>
      <p:sp>
        <p:nvSpPr>
          <p:cNvPr id="5" name="TextBox 4"/>
          <p:cNvSpPr txBox="1"/>
          <p:nvPr/>
        </p:nvSpPr>
        <p:spPr>
          <a:xfrm>
            <a:off x="2676548" y="2438183"/>
            <a:ext cx="3790911" cy="954107"/>
          </a:xfrm>
          <a:prstGeom prst="rect">
            <a:avLst/>
          </a:prstGeom>
          <a:noFill/>
        </p:spPr>
        <p:txBody>
          <a:bodyPr wrap="none" rtlCol="0" anchor="ctr">
            <a:spAutoFit/>
          </a:bodyPr>
          <a:lstStyle/>
          <a:p>
            <a:pPr algn="ctr"/>
            <a:r>
              <a:rPr lang="de-DE" sz="2800" dirty="0">
                <a:solidFill>
                  <a:srgbClr val="0070C0"/>
                </a:solidFill>
                <a:latin typeface="+mj-lt"/>
              </a:rPr>
              <a:t>Rajendra </a:t>
            </a:r>
            <a:r>
              <a:rPr lang="de-DE" sz="2800" dirty="0" err="1">
                <a:solidFill>
                  <a:srgbClr val="0070C0"/>
                </a:solidFill>
                <a:latin typeface="+mj-lt"/>
              </a:rPr>
              <a:t>Barwale</a:t>
            </a:r>
            <a:endParaRPr lang="de-DE" sz="2800" dirty="0">
              <a:solidFill>
                <a:srgbClr val="0070C0"/>
              </a:solidFill>
              <a:latin typeface="+mj-lt"/>
            </a:endParaRPr>
          </a:p>
          <a:p>
            <a:pPr algn="ctr"/>
            <a:r>
              <a:rPr lang="de-DE" sz="2800" dirty="0">
                <a:solidFill>
                  <a:srgbClr val="0070C0"/>
                </a:solidFill>
                <a:latin typeface="+mj-lt"/>
              </a:rPr>
              <a:t>Chairman, </a:t>
            </a:r>
            <a:r>
              <a:rPr lang="de-DE" sz="2800" dirty="0" err="1">
                <a:solidFill>
                  <a:srgbClr val="0070C0"/>
                </a:solidFill>
                <a:latin typeface="+mj-lt"/>
              </a:rPr>
              <a:t>Mahyco</a:t>
            </a:r>
            <a:r>
              <a:rPr lang="de-DE" sz="2800" dirty="0">
                <a:solidFill>
                  <a:srgbClr val="0070C0"/>
                </a:solidFill>
                <a:latin typeface="+mj-lt"/>
              </a:rPr>
              <a:t> </a:t>
            </a:r>
            <a:r>
              <a:rPr lang="de-DE" sz="2800" dirty="0" err="1">
                <a:solidFill>
                  <a:srgbClr val="0070C0"/>
                </a:solidFill>
                <a:latin typeface="+mj-lt"/>
              </a:rPr>
              <a:t>Grow</a:t>
            </a:r>
            <a:endParaRPr lang="de-DE" sz="2800" dirty="0">
              <a:solidFill>
                <a:srgbClr val="0070C0"/>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488" y="838200"/>
            <a:ext cx="7259024" cy="4086225"/>
          </a:xfrm>
          <a:prstGeom prst="rect">
            <a:avLst/>
          </a:prstGeom>
        </p:spPr>
      </p:pic>
    </p:spTree>
    <p:extLst>
      <p:ext uri="{BB962C8B-B14F-4D97-AF65-F5344CB8AC3E}">
        <p14:creationId xmlns:p14="http://schemas.microsoft.com/office/powerpoint/2010/main" val="402587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4476750"/>
            <a:ext cx="1371600" cy="527958"/>
          </a:xfrm>
          <a:prstGeom prst="rect">
            <a:avLst/>
          </a:prstGeom>
          <a:solidFill>
            <a:schemeClr val="accent1"/>
          </a:solidFill>
          <a:ln>
            <a:solidFill>
              <a:schemeClr val="tx1">
                <a:lumMod val="50000"/>
                <a:lumOff val="50000"/>
              </a:schemeClr>
            </a:solidFill>
          </a:ln>
        </p:spPr>
        <p:txBody>
          <a:bodyPr vert="horz" wrap="square" lIns="91440" tIns="45720" rIns="91440" bIns="45720" numCol="1" rtlCol="0" anchor="ctr" anchorCtr="0" compatLnSpc="1">
            <a:prstTxWarp prst="textNoShape">
              <a:avLst/>
            </a:prstTxWarp>
          </a:bodyPr>
          <a:lstStyle/>
          <a:p>
            <a:r>
              <a:rPr lang="en-US" sz="2000" dirty="0"/>
              <a:t>3x Yield </a:t>
            </a:r>
          </a:p>
        </p:txBody>
      </p:sp>
      <p:sp>
        <p:nvSpPr>
          <p:cNvPr id="2" name="Title 1"/>
          <p:cNvSpPr>
            <a:spLocks noGrp="1"/>
          </p:cNvSpPr>
          <p:nvPr>
            <p:ph type="title"/>
          </p:nvPr>
        </p:nvSpPr>
        <p:spPr>
          <a:xfrm>
            <a:off x="44703" y="-40461"/>
            <a:ext cx="8220456" cy="725484"/>
          </a:xfrm>
        </p:spPr>
        <p:txBody>
          <a:bodyPr/>
          <a:lstStyle/>
          <a:p>
            <a:pPr algn="ctr"/>
            <a:br>
              <a:rPr lang="en-US" dirty="0"/>
            </a:br>
            <a:r>
              <a:rPr lang="en-US" sz="2800" dirty="0">
                <a:latin typeface="+mj-lt"/>
              </a:rPr>
              <a:t>Bollgard Cotton</a:t>
            </a:r>
            <a:br>
              <a:rPr lang="en-US" sz="2800" dirty="0">
                <a:latin typeface="+mj-lt"/>
              </a:rPr>
            </a:br>
            <a:r>
              <a:rPr lang="en-US" sz="2800" dirty="0">
                <a:latin typeface="+mj-lt"/>
              </a:rPr>
              <a:t> </a:t>
            </a:r>
            <a:endParaRPr lang="en-US" sz="2800" baseline="30000" dirty="0">
              <a:latin typeface="+mj-lt"/>
            </a:endParaRPr>
          </a:p>
        </p:txBody>
      </p:sp>
      <p:sp>
        <p:nvSpPr>
          <p:cNvPr id="3" name="Slide Number Placeholder 2"/>
          <p:cNvSpPr>
            <a:spLocks noGrp="1"/>
          </p:cNvSpPr>
          <p:nvPr>
            <p:ph type="sldNum" sz="quarter" idx="10"/>
          </p:nvPr>
        </p:nvSpPr>
        <p:spPr/>
        <p:txBody>
          <a:bodyPr/>
          <a:lstStyle/>
          <a:p>
            <a:fld id="{F84EAD10-2DEC-401A-B3D3-1C18B5B81114}" type="slidenum">
              <a:rPr lang="en-US" smtClean="0">
                <a:solidFill>
                  <a:srgbClr val="494949">
                    <a:lumMod val="60000"/>
                    <a:lumOff val="40000"/>
                  </a:srgbClr>
                </a:solidFill>
              </a:rPr>
              <a:pPr/>
              <a:t>10</a:t>
            </a:fld>
            <a:endParaRPr lang="en-US" dirty="0">
              <a:solidFill>
                <a:srgbClr val="494949">
                  <a:lumMod val="60000"/>
                  <a:lumOff val="40000"/>
                </a:srgbClr>
              </a:solidFill>
            </a:endParaRPr>
          </a:p>
        </p:txBody>
      </p:sp>
      <p:graphicFrame>
        <p:nvGraphicFramePr>
          <p:cNvPr id="6" name="Content Placeholder 5">
            <a:extLst>
              <a:ext uri="{FF2B5EF4-FFF2-40B4-BE49-F238E27FC236}">
                <a16:creationId xmlns:a16="http://schemas.microsoft.com/office/drawing/2014/main" id="{485775EF-3C0B-45C1-91F6-A598A42208CF}"/>
              </a:ext>
            </a:extLst>
          </p:cNvPr>
          <p:cNvGraphicFramePr>
            <a:graphicFrameLocks noGrp="1"/>
          </p:cNvGraphicFramePr>
          <p:nvPr>
            <p:ph sz="quarter" idx="11"/>
            <p:extLst>
              <p:ext uri="{D42A27DB-BD31-4B8C-83A1-F6EECF244321}">
                <p14:modId xmlns:p14="http://schemas.microsoft.com/office/powerpoint/2010/main" val="3585092013"/>
              </p:ext>
            </p:extLst>
          </p:nvPr>
        </p:nvGraphicFramePr>
        <p:xfrm>
          <a:off x="1" y="1123950"/>
          <a:ext cx="7620000" cy="3331369"/>
        </p:xfrm>
        <a:graphic>
          <a:graphicData uri="http://schemas.openxmlformats.org/drawingml/2006/chart">
            <c:chart xmlns:c="http://schemas.openxmlformats.org/drawingml/2006/chart" xmlns:r="http://schemas.openxmlformats.org/officeDocument/2006/relationships" r:id="rId3"/>
          </a:graphicData>
        </a:graphic>
      </p:graphicFrame>
      <p:sp>
        <p:nvSpPr>
          <p:cNvPr id="16" name="Arrow: Up 15"/>
          <p:cNvSpPr/>
          <p:nvPr/>
        </p:nvSpPr>
        <p:spPr>
          <a:xfrm>
            <a:off x="914400" y="4552950"/>
            <a:ext cx="330506" cy="268269"/>
          </a:xfrm>
          <a:prstGeom prst="upArrow">
            <a:avLst/>
          </a:prstGeom>
          <a:solidFill>
            <a:schemeClr val="tx1"/>
          </a:solidFill>
          <a:ln>
            <a:solidFill>
              <a:schemeClr val="tx1">
                <a:lumMod val="50000"/>
                <a:lumOff val="50000"/>
              </a:schemeClr>
            </a:solidFill>
          </a:ln>
        </p:spPr>
        <p:txBody>
          <a:bodyPr vert="horz" wrap="square" lIns="91440" tIns="45720" rIns="91440" bIns="45720" numCol="1" rtlCol="0" anchor="t" anchorCtr="0" compatLnSpc="1">
            <a:prstTxWarp prst="textNoShape">
              <a:avLst/>
            </a:prstTxWarp>
          </a:bodyPr>
          <a:lstStyle/>
          <a:p>
            <a:pPr algn="ctr"/>
            <a:endParaRPr lang="en-US" dirty="0" err="1"/>
          </a:p>
        </p:txBody>
      </p:sp>
      <p:sp>
        <p:nvSpPr>
          <p:cNvPr id="20" name="Rectangle 19"/>
          <p:cNvSpPr/>
          <p:nvPr/>
        </p:nvSpPr>
        <p:spPr>
          <a:xfrm>
            <a:off x="1447800" y="4476750"/>
            <a:ext cx="1905000" cy="527958"/>
          </a:xfrm>
          <a:prstGeom prst="rect">
            <a:avLst/>
          </a:prstGeom>
          <a:solidFill>
            <a:schemeClr val="accent1"/>
          </a:solidFill>
          <a:ln>
            <a:solidFill>
              <a:schemeClr val="tx1">
                <a:lumMod val="50000"/>
                <a:lumOff val="50000"/>
              </a:schemeClr>
            </a:solidFill>
          </a:ln>
        </p:spPr>
        <p:txBody>
          <a:bodyPr vert="horz" wrap="square" lIns="91440" tIns="45720" rIns="91440" bIns="45720" numCol="1" rtlCol="0" anchor="ctr" anchorCtr="0" compatLnSpc="1">
            <a:prstTxWarp prst="textNoShape">
              <a:avLst/>
            </a:prstTxWarp>
          </a:bodyPr>
          <a:lstStyle/>
          <a:p>
            <a:r>
              <a:rPr lang="en-US" sz="2000" dirty="0"/>
              <a:t>1.5x Acreage </a:t>
            </a:r>
          </a:p>
        </p:txBody>
      </p:sp>
      <p:sp>
        <p:nvSpPr>
          <p:cNvPr id="21" name="Arrow: Up 20"/>
          <p:cNvSpPr/>
          <p:nvPr/>
        </p:nvSpPr>
        <p:spPr>
          <a:xfrm>
            <a:off x="2895600" y="4552950"/>
            <a:ext cx="330506" cy="268269"/>
          </a:xfrm>
          <a:prstGeom prst="upArrow">
            <a:avLst/>
          </a:prstGeom>
          <a:solidFill>
            <a:schemeClr val="tx1"/>
          </a:solidFill>
          <a:ln>
            <a:noFill/>
          </a:ln>
        </p:spPr>
        <p:txBody>
          <a:bodyPr vert="horz" wrap="square" lIns="91440" tIns="45720" rIns="91440" bIns="45720" numCol="1" rtlCol="0" anchor="t" anchorCtr="0" compatLnSpc="1">
            <a:prstTxWarp prst="textNoShape">
              <a:avLst/>
            </a:prstTxWarp>
          </a:bodyPr>
          <a:lstStyle/>
          <a:p>
            <a:pPr algn="ctr"/>
            <a:endParaRPr lang="en-US" dirty="0" err="1">
              <a:solidFill>
                <a:schemeClr val="bg1"/>
              </a:solidFill>
            </a:endParaRPr>
          </a:p>
        </p:txBody>
      </p:sp>
      <p:sp>
        <p:nvSpPr>
          <p:cNvPr id="22" name="Rectangle 21"/>
          <p:cNvSpPr/>
          <p:nvPr/>
        </p:nvSpPr>
        <p:spPr>
          <a:xfrm>
            <a:off x="3429000" y="4476750"/>
            <a:ext cx="2090680" cy="527958"/>
          </a:xfrm>
          <a:prstGeom prst="rect">
            <a:avLst/>
          </a:prstGeom>
          <a:solidFill>
            <a:schemeClr val="accent1"/>
          </a:solidFill>
          <a:ln>
            <a:solidFill>
              <a:schemeClr val="tx1">
                <a:lumMod val="50000"/>
                <a:lumOff val="50000"/>
              </a:schemeClr>
            </a:solidFill>
          </a:ln>
        </p:spPr>
        <p:txBody>
          <a:bodyPr vert="horz" wrap="square" lIns="91440" tIns="45720" rIns="91440" bIns="45720" numCol="1" rtlCol="0" anchor="ctr" anchorCtr="0" compatLnSpc="1">
            <a:prstTxWarp prst="textNoShape">
              <a:avLst/>
            </a:prstTxWarp>
          </a:bodyPr>
          <a:lstStyle/>
          <a:p>
            <a:r>
              <a:rPr lang="en-US" sz="2000" dirty="0"/>
              <a:t>4x Production </a:t>
            </a:r>
          </a:p>
        </p:txBody>
      </p:sp>
      <p:sp>
        <p:nvSpPr>
          <p:cNvPr id="23" name="Arrow: Up 22"/>
          <p:cNvSpPr/>
          <p:nvPr/>
        </p:nvSpPr>
        <p:spPr>
          <a:xfrm>
            <a:off x="5029200" y="4552950"/>
            <a:ext cx="330506" cy="268269"/>
          </a:xfrm>
          <a:prstGeom prst="upArrow">
            <a:avLst/>
          </a:prstGeom>
          <a:solidFill>
            <a:schemeClr val="tx1"/>
          </a:solidFill>
          <a:ln>
            <a:noFill/>
          </a:ln>
        </p:spPr>
        <p:txBody>
          <a:bodyPr vert="horz" wrap="square" lIns="91440" tIns="45720" rIns="91440" bIns="45720" numCol="1" rtlCol="0" anchor="t" anchorCtr="0" compatLnSpc="1">
            <a:prstTxWarp prst="textNoShape">
              <a:avLst/>
            </a:prstTxWarp>
          </a:bodyPr>
          <a:lstStyle/>
          <a:p>
            <a:pPr algn="ctr"/>
            <a:endParaRPr lang="en-US" dirty="0" err="1">
              <a:solidFill>
                <a:schemeClr val="bg1"/>
              </a:solidFill>
            </a:endParaRPr>
          </a:p>
        </p:txBody>
      </p:sp>
      <p:sp>
        <p:nvSpPr>
          <p:cNvPr id="4" name="Callout: Down Arrow 3"/>
          <p:cNvSpPr/>
          <p:nvPr/>
        </p:nvSpPr>
        <p:spPr>
          <a:xfrm>
            <a:off x="1166870" y="1771651"/>
            <a:ext cx="1195330" cy="1200150"/>
          </a:xfrm>
          <a:prstGeom prst="downArrowCallout">
            <a:avLst>
              <a:gd name="adj1" fmla="val 13582"/>
              <a:gd name="adj2" fmla="val 22716"/>
              <a:gd name="adj3" fmla="val 25000"/>
              <a:gd name="adj4" fmla="val 61013"/>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Bollgard® Introduced</a:t>
            </a:r>
          </a:p>
        </p:txBody>
      </p:sp>
      <p:sp>
        <p:nvSpPr>
          <p:cNvPr id="19" name="Callout: Down Arrow 18"/>
          <p:cNvSpPr/>
          <p:nvPr/>
        </p:nvSpPr>
        <p:spPr>
          <a:xfrm>
            <a:off x="2919470" y="1504950"/>
            <a:ext cx="1364258" cy="914400"/>
          </a:xfrm>
          <a:prstGeom prst="downArrowCallout">
            <a:avLst>
              <a:gd name="adj1" fmla="val 21585"/>
              <a:gd name="adj2" fmla="val 22716"/>
              <a:gd name="adj3" fmla="val 25000"/>
              <a:gd name="adj4" fmla="val 61013"/>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Bollgard II® introduced</a:t>
            </a:r>
          </a:p>
        </p:txBody>
      </p:sp>
      <p:sp>
        <p:nvSpPr>
          <p:cNvPr id="15" name="Rectangle 14"/>
          <p:cNvSpPr/>
          <p:nvPr/>
        </p:nvSpPr>
        <p:spPr>
          <a:xfrm>
            <a:off x="7696200" y="1200150"/>
            <a:ext cx="1447800" cy="1371600"/>
          </a:xfrm>
          <a:prstGeom prst="rect">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Additional       income USD 18 Bn</a:t>
            </a:r>
            <a:r>
              <a:rPr lang="en-US" sz="1600" b="1" dirty="0">
                <a:solidFill>
                  <a:schemeClr val="tx1"/>
                </a:solidFill>
              </a:rPr>
              <a:t>     </a:t>
            </a:r>
          </a:p>
          <a:p>
            <a:r>
              <a:rPr lang="en-US" sz="1600" b="1" dirty="0">
                <a:solidFill>
                  <a:schemeClr val="tx1"/>
                </a:solidFill>
              </a:rPr>
              <a:t>  </a:t>
            </a:r>
            <a:endParaRPr lang="en-US" sz="1600" dirty="0">
              <a:solidFill>
                <a:schemeClr val="tx1"/>
              </a:solidFill>
            </a:endParaRPr>
          </a:p>
        </p:txBody>
      </p:sp>
      <p:sp>
        <p:nvSpPr>
          <p:cNvPr id="18" name="Rectangle 17"/>
          <p:cNvSpPr/>
          <p:nvPr/>
        </p:nvSpPr>
        <p:spPr>
          <a:xfrm>
            <a:off x="7696200" y="2724150"/>
            <a:ext cx="1447800" cy="914400"/>
          </a:xfrm>
          <a:prstGeom prst="rect">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dirty="0">
                <a:solidFill>
                  <a:schemeClr val="tx1"/>
                </a:solidFill>
              </a:rPr>
              <a:t>Insecticides  use     ~ 95 %</a:t>
            </a:r>
            <a:endParaRPr lang="en-US" dirty="0">
              <a:solidFill>
                <a:schemeClr val="tx1"/>
              </a:solidFill>
            </a:endParaRPr>
          </a:p>
        </p:txBody>
      </p:sp>
      <p:sp>
        <p:nvSpPr>
          <p:cNvPr id="24" name="Down Arrow 23"/>
          <p:cNvSpPr/>
          <p:nvPr/>
        </p:nvSpPr>
        <p:spPr>
          <a:xfrm>
            <a:off x="8219440" y="3206750"/>
            <a:ext cx="45719" cy="152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96200" y="3714750"/>
            <a:ext cx="1447800" cy="1295400"/>
          </a:xfrm>
          <a:prstGeom prst="rect">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7 Million Farmers Benefitted</a:t>
            </a:r>
          </a:p>
        </p:txBody>
      </p:sp>
      <p:sp>
        <p:nvSpPr>
          <p:cNvPr id="26" name="Up Arrow 25"/>
          <p:cNvSpPr/>
          <p:nvPr/>
        </p:nvSpPr>
        <p:spPr>
          <a:xfrm>
            <a:off x="7284720" y="4659630"/>
            <a:ext cx="76200" cy="15240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648960" y="4476750"/>
            <a:ext cx="1828800" cy="533400"/>
          </a:xfrm>
          <a:prstGeom prst="rect">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3x  Income</a:t>
            </a:r>
          </a:p>
        </p:txBody>
      </p:sp>
      <p:sp>
        <p:nvSpPr>
          <p:cNvPr id="9" name="Arrow: Up 8">
            <a:extLst>
              <a:ext uri="{FF2B5EF4-FFF2-40B4-BE49-F238E27FC236}">
                <a16:creationId xmlns:a16="http://schemas.microsoft.com/office/drawing/2014/main" id="{9ABB6000-773D-0242-8C5C-A56A8C99B687}"/>
              </a:ext>
            </a:extLst>
          </p:cNvPr>
          <p:cNvSpPr/>
          <p:nvPr/>
        </p:nvSpPr>
        <p:spPr>
          <a:xfrm>
            <a:off x="6949440" y="4583430"/>
            <a:ext cx="330506" cy="268269"/>
          </a:xfrm>
          <a:prstGeom prst="upArrow">
            <a:avLst/>
          </a:prstGeom>
          <a:solidFill>
            <a:schemeClr val="tx1"/>
          </a:solidFill>
          <a:ln>
            <a:noFill/>
          </a:ln>
        </p:spPr>
        <p:txBody>
          <a:bodyPr vert="horz" wrap="square" lIns="91440" tIns="45720" rIns="91440" bIns="45720" numCol="1" rtlCol="0" anchor="t" anchorCtr="0" compatLnSpc="1">
            <a:prstTxWarp prst="textNoShape">
              <a:avLst/>
            </a:prstTxWarp>
          </a:bodyPr>
          <a:lstStyle/>
          <a:p>
            <a:pPr algn="ctr"/>
            <a:endParaRPr lang="en-US" dirty="0" err="1">
              <a:solidFill>
                <a:schemeClr val="bg1"/>
              </a:solidFill>
            </a:endParaRPr>
          </a:p>
        </p:txBody>
      </p:sp>
    </p:spTree>
    <p:extLst>
      <p:ext uri="{BB962C8B-B14F-4D97-AF65-F5344CB8AC3E}">
        <p14:creationId xmlns:p14="http://schemas.microsoft.com/office/powerpoint/2010/main" val="296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E7FBACBB-20AD-4423-9949-A5638F436BFA}" type="slidenum">
              <a:rPr lang="en-IN" smtClean="0"/>
              <a:pPr/>
              <a:t>11</a:t>
            </a:fld>
            <a:endParaRPr lang="en-IN"/>
          </a:p>
        </p:txBody>
      </p:sp>
      <p:sp>
        <p:nvSpPr>
          <p:cNvPr id="8" name="Rectangle 7"/>
          <p:cNvSpPr/>
          <p:nvPr/>
        </p:nvSpPr>
        <p:spPr>
          <a:xfrm>
            <a:off x="1892300" y="1526425"/>
            <a:ext cx="5334000" cy="1039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Some </a:t>
            </a:r>
            <a:r>
              <a:rPr lang="de-DE" sz="2800" b="1" dirty="0">
                <a:solidFill>
                  <a:schemeClr val="tx1"/>
                </a:solidFill>
                <a:latin typeface="+mj-lt"/>
              </a:rPr>
              <a:t>Future </a:t>
            </a:r>
            <a:r>
              <a:rPr lang="en-US" sz="2800" b="1" dirty="0">
                <a:solidFill>
                  <a:schemeClr val="tx1"/>
                </a:solidFill>
                <a:latin typeface="+mj-lt"/>
              </a:rPr>
              <a:t>Transformative Innovations in Agriculture</a:t>
            </a:r>
          </a:p>
        </p:txBody>
      </p:sp>
      <p:pic>
        <p:nvPicPr>
          <p:cNvPr id="4" name="Picture 3" descr="Value Creation Automation: VCA is Designed to Structure Data, Organize  Business Tasks &amp; Streamline Processes"/>
          <p:cNvPicPr/>
          <p:nvPr/>
        </p:nvPicPr>
        <p:blipFill>
          <a:blip r:embed="rId2" cstate="print"/>
          <a:srcRect/>
          <a:stretch>
            <a:fillRect/>
          </a:stretch>
        </p:blipFill>
        <p:spPr bwMode="auto">
          <a:xfrm>
            <a:off x="3657600" y="2952750"/>
            <a:ext cx="1764502" cy="1371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03B9-8507-8045-BFE1-19FD3BCAAC0D}"/>
              </a:ext>
            </a:extLst>
          </p:cNvPr>
          <p:cNvSpPr>
            <a:spLocks noGrp="1"/>
          </p:cNvSpPr>
          <p:nvPr>
            <p:ph type="title"/>
          </p:nvPr>
        </p:nvSpPr>
        <p:spPr>
          <a:xfrm>
            <a:off x="-1021080" y="234950"/>
            <a:ext cx="8229600" cy="857250"/>
          </a:xfrm>
        </p:spPr>
        <p:txBody>
          <a:bodyPr/>
          <a:lstStyle/>
          <a:p>
            <a:pPr algn="ctr"/>
            <a:r>
              <a:rPr lang="en-US" sz="2400" dirty="0">
                <a:latin typeface="+mj-lt"/>
              </a:rPr>
              <a:t>             </a:t>
            </a:r>
            <a:r>
              <a:rPr lang="en-US" sz="2800" dirty="0">
                <a:latin typeface="+mj-lt"/>
              </a:rPr>
              <a:t>Transformative Innovations in Agriculture</a:t>
            </a:r>
          </a:p>
        </p:txBody>
      </p:sp>
      <p:sp>
        <p:nvSpPr>
          <p:cNvPr id="3" name="Slide Number Placeholder 2">
            <a:extLst>
              <a:ext uri="{FF2B5EF4-FFF2-40B4-BE49-F238E27FC236}">
                <a16:creationId xmlns:a16="http://schemas.microsoft.com/office/drawing/2014/main" id="{B80B743A-002B-F742-A974-358E7DAE3D89}"/>
              </a:ext>
            </a:extLst>
          </p:cNvPr>
          <p:cNvSpPr>
            <a:spLocks noGrp="1"/>
          </p:cNvSpPr>
          <p:nvPr>
            <p:ph type="sldNum" sz="quarter" idx="10"/>
          </p:nvPr>
        </p:nvSpPr>
        <p:spPr/>
        <p:txBody>
          <a:bodyPr/>
          <a:lstStyle/>
          <a:p>
            <a:fld id="{F84EAD10-2DEC-401A-B3D3-1C18B5B81114}" type="slidenum">
              <a:rPr lang="en-US" smtClean="0">
                <a:solidFill>
                  <a:srgbClr val="494949">
                    <a:lumMod val="60000"/>
                    <a:lumOff val="40000"/>
                  </a:srgbClr>
                </a:solidFill>
              </a:rPr>
              <a:pPr/>
              <a:t>12</a:t>
            </a:fld>
            <a:endParaRPr lang="en-US" dirty="0">
              <a:solidFill>
                <a:srgbClr val="494949">
                  <a:lumMod val="60000"/>
                  <a:lumOff val="40000"/>
                </a:srgbClr>
              </a:solidFill>
            </a:endParaRPr>
          </a:p>
        </p:txBody>
      </p:sp>
      <p:sp>
        <p:nvSpPr>
          <p:cNvPr id="4" name="Content Placeholder 3">
            <a:extLst>
              <a:ext uri="{FF2B5EF4-FFF2-40B4-BE49-F238E27FC236}">
                <a16:creationId xmlns:a16="http://schemas.microsoft.com/office/drawing/2014/main" id="{2B07BE4A-7E2A-B546-9AFC-75EFB1A00B11}"/>
              </a:ext>
            </a:extLst>
          </p:cNvPr>
          <p:cNvSpPr>
            <a:spLocks noGrp="1"/>
          </p:cNvSpPr>
          <p:nvPr>
            <p:ph sz="quarter" idx="11"/>
          </p:nvPr>
        </p:nvSpPr>
        <p:spPr/>
        <p:txBody>
          <a:bodyPr/>
          <a:lstStyle/>
          <a:p>
            <a:r>
              <a:rPr lang="en-US" sz="2000" dirty="0">
                <a:latin typeface="+mj-lt"/>
              </a:rPr>
              <a:t>Biological Nitrogen Fixation ( BNF)</a:t>
            </a:r>
          </a:p>
          <a:p>
            <a:r>
              <a:rPr lang="en-US" sz="2000" dirty="0" err="1"/>
              <a:t>Ligno</a:t>
            </a:r>
            <a:r>
              <a:rPr lang="en-US" sz="2000" dirty="0"/>
              <a:t>-Cellulosic biomass conversion</a:t>
            </a:r>
            <a:endParaRPr lang="en-US" sz="2000" dirty="0">
              <a:latin typeface="+mj-lt"/>
            </a:endParaRPr>
          </a:p>
          <a:p>
            <a:r>
              <a:rPr lang="en-US" sz="2000" dirty="0">
                <a:latin typeface="+mj-lt"/>
              </a:rPr>
              <a:t>Herbicide Tolerant crops</a:t>
            </a:r>
          </a:p>
          <a:p>
            <a:r>
              <a:rPr lang="en-US" sz="2000" dirty="0"/>
              <a:t>True Potato hybrids</a:t>
            </a:r>
            <a:endParaRPr lang="en-US" sz="2000" dirty="0">
              <a:latin typeface="+mj-lt"/>
            </a:endParaRPr>
          </a:p>
          <a:p>
            <a:r>
              <a:rPr lang="en-US" sz="2000" dirty="0"/>
              <a:t>High Density Planting</a:t>
            </a:r>
            <a:endParaRPr lang="en-US" sz="2000" dirty="0">
              <a:latin typeface="+mj-lt"/>
            </a:endParaRPr>
          </a:p>
          <a:p>
            <a:r>
              <a:rPr lang="en-US" sz="2000" dirty="0">
                <a:latin typeface="+mj-lt"/>
              </a:rPr>
              <a:t>Imaging/phenotyping</a:t>
            </a:r>
          </a:p>
          <a:p>
            <a:r>
              <a:rPr lang="en-US" sz="2000" dirty="0" err="1">
                <a:latin typeface="+mj-lt"/>
              </a:rPr>
              <a:t>IoT</a:t>
            </a:r>
            <a:r>
              <a:rPr lang="en-US" sz="2000" dirty="0">
                <a:latin typeface="+mj-lt"/>
              </a:rPr>
              <a:t> (internet of things)</a:t>
            </a:r>
          </a:p>
        </p:txBody>
      </p:sp>
      <p:pic>
        <p:nvPicPr>
          <p:cNvPr id="6" name="Picture 5"/>
          <p:cNvPicPr/>
          <p:nvPr/>
        </p:nvPicPr>
        <p:blipFill>
          <a:blip r:embed="rId3" cstate="print"/>
          <a:srcRect/>
          <a:stretch>
            <a:fillRect/>
          </a:stretch>
        </p:blipFill>
        <p:spPr bwMode="auto">
          <a:xfrm>
            <a:off x="6019800" y="1276350"/>
            <a:ext cx="2590800" cy="2667000"/>
          </a:xfrm>
          <a:prstGeom prst="rect">
            <a:avLst/>
          </a:prstGeom>
          <a:noFill/>
          <a:ln w="9525">
            <a:noFill/>
            <a:miter lim="800000"/>
            <a:headEnd/>
            <a:tailEnd/>
          </a:ln>
        </p:spPr>
      </p:pic>
    </p:spTree>
    <p:extLst>
      <p:ext uri="{BB962C8B-B14F-4D97-AF65-F5344CB8AC3E}">
        <p14:creationId xmlns:p14="http://schemas.microsoft.com/office/powerpoint/2010/main" val="198762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DF4A-FA82-0C4A-94A9-09FEF6EE8CB2}"/>
              </a:ext>
            </a:extLst>
          </p:cNvPr>
          <p:cNvSpPr>
            <a:spLocks noGrp="1"/>
          </p:cNvSpPr>
          <p:nvPr>
            <p:ph type="title"/>
          </p:nvPr>
        </p:nvSpPr>
        <p:spPr>
          <a:xfrm>
            <a:off x="457200" y="205978"/>
            <a:ext cx="6543040" cy="857250"/>
          </a:xfrm>
        </p:spPr>
        <p:txBody>
          <a:bodyPr/>
          <a:lstStyle/>
          <a:p>
            <a:pPr algn="ctr"/>
            <a:r>
              <a:rPr lang="en-US" sz="2800" dirty="0">
                <a:latin typeface="+mj-lt"/>
              </a:rPr>
              <a:t>Biological Nitrogen Fixation </a:t>
            </a:r>
          </a:p>
        </p:txBody>
      </p:sp>
      <p:sp>
        <p:nvSpPr>
          <p:cNvPr id="3" name="Slide Number Placeholder 2">
            <a:extLst>
              <a:ext uri="{FF2B5EF4-FFF2-40B4-BE49-F238E27FC236}">
                <a16:creationId xmlns:a16="http://schemas.microsoft.com/office/drawing/2014/main" id="{08F3273E-D337-2043-BB93-B48263360394}"/>
              </a:ext>
            </a:extLst>
          </p:cNvPr>
          <p:cNvSpPr>
            <a:spLocks noGrp="1"/>
          </p:cNvSpPr>
          <p:nvPr>
            <p:ph type="sldNum" sz="quarter" idx="10"/>
          </p:nvPr>
        </p:nvSpPr>
        <p:spPr/>
        <p:txBody>
          <a:bodyPr/>
          <a:lstStyle/>
          <a:p>
            <a:fld id="{F84EAD10-2DEC-401A-B3D3-1C18B5B81114}" type="slidenum">
              <a:rPr lang="en-US" smtClean="0">
                <a:solidFill>
                  <a:srgbClr val="494949">
                    <a:lumMod val="60000"/>
                    <a:lumOff val="40000"/>
                  </a:srgbClr>
                </a:solidFill>
              </a:rPr>
              <a:pPr/>
              <a:t>13</a:t>
            </a:fld>
            <a:endParaRPr lang="en-US" dirty="0">
              <a:solidFill>
                <a:srgbClr val="494949">
                  <a:lumMod val="60000"/>
                  <a:lumOff val="40000"/>
                </a:srgbClr>
              </a:solidFill>
            </a:endParaRPr>
          </a:p>
        </p:txBody>
      </p:sp>
      <p:sp>
        <p:nvSpPr>
          <p:cNvPr id="4" name="Content Placeholder 3">
            <a:extLst>
              <a:ext uri="{FF2B5EF4-FFF2-40B4-BE49-F238E27FC236}">
                <a16:creationId xmlns:a16="http://schemas.microsoft.com/office/drawing/2014/main" id="{19626D37-6B4B-0B4F-A86C-EE5BFDD21199}"/>
              </a:ext>
            </a:extLst>
          </p:cNvPr>
          <p:cNvSpPr>
            <a:spLocks noGrp="1"/>
          </p:cNvSpPr>
          <p:nvPr>
            <p:ph sz="quarter" idx="11"/>
          </p:nvPr>
        </p:nvSpPr>
        <p:spPr>
          <a:xfrm>
            <a:off x="457200" y="914400"/>
            <a:ext cx="8220075" cy="3728538"/>
          </a:xfrm>
        </p:spPr>
        <p:txBody>
          <a:bodyPr/>
          <a:lstStyle/>
          <a:p>
            <a:r>
              <a:rPr lang="en-US" sz="1800" dirty="0"/>
              <a:t>Nitrogen</a:t>
            </a:r>
            <a:r>
              <a:rPr lang="en-US" sz="2000" dirty="0"/>
              <a:t> </a:t>
            </a:r>
          </a:p>
          <a:p>
            <a:pPr lvl="1"/>
            <a:r>
              <a:rPr lang="en-US" sz="1600" dirty="0"/>
              <a:t>Most important plant nutrient</a:t>
            </a:r>
          </a:p>
          <a:p>
            <a:pPr lvl="1"/>
            <a:r>
              <a:rPr lang="en-US" sz="1600" dirty="0"/>
              <a:t>Abundantly available in atmosphere</a:t>
            </a:r>
            <a:endParaRPr lang="en-US" sz="2000" dirty="0"/>
          </a:p>
          <a:p>
            <a:pPr lvl="1"/>
            <a:r>
              <a:rPr lang="en-US" sz="1600" dirty="0"/>
              <a:t>Urea is the primary source of nitrogen; significant portion is imported</a:t>
            </a:r>
          </a:p>
          <a:p>
            <a:r>
              <a:rPr lang="en-US" sz="1800" dirty="0"/>
              <a:t>Annual consumption is ~30 million metric tons </a:t>
            </a:r>
          </a:p>
          <a:p>
            <a:pPr lvl="1"/>
            <a:r>
              <a:rPr lang="en-US" sz="1600" dirty="0"/>
              <a:t>Total value : Rs 65000 Crs </a:t>
            </a:r>
          </a:p>
          <a:p>
            <a:pPr lvl="1"/>
            <a:r>
              <a:rPr lang="en-US" sz="1600" dirty="0"/>
              <a:t>Subsidy provided Rs 49000 </a:t>
            </a:r>
            <a:r>
              <a:rPr lang="en-US" sz="1600" dirty="0" err="1"/>
              <a:t>Crs</a:t>
            </a:r>
            <a:endParaRPr lang="en-US" sz="1600" dirty="0"/>
          </a:p>
          <a:p>
            <a:r>
              <a:rPr lang="en-US" sz="1800" dirty="0"/>
              <a:t>POC available</a:t>
            </a:r>
            <a:r>
              <a:rPr lang="en-US" sz="2000" dirty="0"/>
              <a:t> </a:t>
            </a:r>
          </a:p>
          <a:p>
            <a:pPr lvl="1"/>
            <a:r>
              <a:rPr lang="en-US" sz="1600" dirty="0"/>
              <a:t>50% replacement possible through microbial applications</a:t>
            </a:r>
          </a:p>
          <a:p>
            <a:r>
              <a:rPr lang="en-US" sz="2000" b="1" dirty="0"/>
              <a:t>Impacting environment,  Enhancing farmers‘ income, import substitution</a:t>
            </a:r>
          </a:p>
        </p:txBody>
      </p:sp>
    </p:spTree>
    <p:extLst>
      <p:ext uri="{BB962C8B-B14F-4D97-AF65-F5344CB8AC3E}">
        <p14:creationId xmlns:p14="http://schemas.microsoft.com/office/powerpoint/2010/main" val="33304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404B-268B-8E4C-9A27-A00591D89FD4}"/>
              </a:ext>
            </a:extLst>
          </p:cNvPr>
          <p:cNvSpPr>
            <a:spLocks noGrp="1"/>
          </p:cNvSpPr>
          <p:nvPr>
            <p:ph type="title"/>
          </p:nvPr>
        </p:nvSpPr>
        <p:spPr>
          <a:xfrm>
            <a:off x="457200" y="226298"/>
            <a:ext cx="6522720" cy="857250"/>
          </a:xfrm>
        </p:spPr>
        <p:txBody>
          <a:bodyPr/>
          <a:lstStyle/>
          <a:p>
            <a:pPr algn="ctr"/>
            <a:r>
              <a:rPr lang="en-US" sz="2800" dirty="0">
                <a:latin typeface="+mj-lt"/>
              </a:rPr>
              <a:t>Conversion of </a:t>
            </a:r>
            <a:r>
              <a:rPr lang="en-US" sz="2800" dirty="0" err="1">
                <a:latin typeface="+mj-lt"/>
              </a:rPr>
              <a:t>ligno</a:t>
            </a:r>
            <a:r>
              <a:rPr lang="en-US" sz="2800" dirty="0">
                <a:latin typeface="+mj-lt"/>
              </a:rPr>
              <a:t> cellulosic biomass</a:t>
            </a:r>
          </a:p>
        </p:txBody>
      </p:sp>
      <p:sp>
        <p:nvSpPr>
          <p:cNvPr id="3" name="Slide Number Placeholder 2">
            <a:extLst>
              <a:ext uri="{FF2B5EF4-FFF2-40B4-BE49-F238E27FC236}">
                <a16:creationId xmlns:a16="http://schemas.microsoft.com/office/drawing/2014/main" id="{478CFF4A-B186-944B-894C-C3EAEFC3C836}"/>
              </a:ext>
            </a:extLst>
          </p:cNvPr>
          <p:cNvSpPr>
            <a:spLocks noGrp="1"/>
          </p:cNvSpPr>
          <p:nvPr>
            <p:ph type="sldNum" sz="quarter" idx="10"/>
          </p:nvPr>
        </p:nvSpPr>
        <p:spPr/>
        <p:txBody>
          <a:bodyPr/>
          <a:lstStyle/>
          <a:p>
            <a:fld id="{F84EAD10-2DEC-401A-B3D3-1C18B5B81114}" type="slidenum">
              <a:rPr lang="en-US" smtClean="0">
                <a:solidFill>
                  <a:srgbClr val="494949">
                    <a:lumMod val="60000"/>
                    <a:lumOff val="40000"/>
                  </a:srgbClr>
                </a:solidFill>
              </a:rPr>
              <a:pPr/>
              <a:t>14</a:t>
            </a:fld>
            <a:endParaRPr lang="en-US" dirty="0">
              <a:solidFill>
                <a:srgbClr val="494949">
                  <a:lumMod val="60000"/>
                  <a:lumOff val="40000"/>
                </a:srgbClr>
              </a:solidFill>
            </a:endParaRPr>
          </a:p>
        </p:txBody>
      </p:sp>
      <p:sp>
        <p:nvSpPr>
          <p:cNvPr id="4" name="Content Placeholder 3">
            <a:extLst>
              <a:ext uri="{FF2B5EF4-FFF2-40B4-BE49-F238E27FC236}">
                <a16:creationId xmlns:a16="http://schemas.microsoft.com/office/drawing/2014/main" id="{0EF5BD4C-3D3D-774D-BD5B-5D39908379F3}"/>
              </a:ext>
            </a:extLst>
          </p:cNvPr>
          <p:cNvSpPr>
            <a:spLocks noGrp="1"/>
          </p:cNvSpPr>
          <p:nvPr>
            <p:ph sz="quarter" idx="11"/>
          </p:nvPr>
        </p:nvSpPr>
        <p:spPr>
          <a:xfrm>
            <a:off x="466090" y="1017270"/>
            <a:ext cx="8220075" cy="3331028"/>
          </a:xfrm>
        </p:spPr>
        <p:txBody>
          <a:bodyPr/>
          <a:lstStyle/>
          <a:p>
            <a:r>
              <a:rPr lang="en-US" sz="2200" dirty="0"/>
              <a:t>516 Mn Tons of crop residue annually</a:t>
            </a:r>
          </a:p>
          <a:p>
            <a:r>
              <a:rPr lang="en-US" sz="2200" dirty="0"/>
              <a:t>Uses are </a:t>
            </a:r>
          </a:p>
          <a:p>
            <a:pPr lvl="1"/>
            <a:r>
              <a:rPr lang="en-US" sz="1800" dirty="0"/>
              <a:t>animal feed, soil mulch, bio manure, fuel, etc. </a:t>
            </a:r>
          </a:p>
          <a:p>
            <a:pPr lvl="1"/>
            <a:r>
              <a:rPr lang="en-US" sz="1800" dirty="0"/>
              <a:t>A significant part is burnt</a:t>
            </a:r>
          </a:p>
          <a:p>
            <a:r>
              <a:rPr lang="en-US" sz="2200" dirty="0"/>
              <a:t>274 Mn metric tons per annum is </a:t>
            </a:r>
            <a:r>
              <a:rPr lang="en-US" sz="2200" dirty="0" err="1"/>
              <a:t>ligno</a:t>
            </a:r>
            <a:r>
              <a:rPr lang="en-US" sz="2200" dirty="0"/>
              <a:t> cellulosic biomass</a:t>
            </a:r>
          </a:p>
          <a:p>
            <a:r>
              <a:rPr lang="en-US" sz="2200" dirty="0"/>
              <a:t>Technology now available for breakdown of biomass into lignin, hemicellulose and cellulose</a:t>
            </a:r>
          </a:p>
          <a:p>
            <a:r>
              <a:rPr lang="en-US" sz="2200" dirty="0"/>
              <a:t>Farm gate price is ~13-54 K Crores</a:t>
            </a:r>
          </a:p>
          <a:p>
            <a:r>
              <a:rPr lang="en-US" sz="2000" b="1" dirty="0"/>
              <a:t>Impacting environment, value creation, farmers income</a:t>
            </a:r>
          </a:p>
        </p:txBody>
      </p:sp>
    </p:spTree>
    <p:extLst>
      <p:ext uri="{BB962C8B-B14F-4D97-AF65-F5344CB8AC3E}">
        <p14:creationId xmlns:p14="http://schemas.microsoft.com/office/powerpoint/2010/main" val="142010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6705600" y="971550"/>
            <a:ext cx="15240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57150"/>
            <a:ext cx="8229600" cy="857250"/>
          </a:xfrm>
          <a:prstGeom prst="rect">
            <a:avLst/>
          </a:prstGeom>
        </p:spPr>
        <p:txBody>
          <a:bodyPr/>
          <a:lstStyle/>
          <a:p>
            <a:pPr algn="ctr"/>
            <a:r>
              <a:rPr lang="en-US" sz="2800" dirty="0">
                <a:latin typeface="+mj-lt"/>
              </a:rPr>
              <a:t>Herbicide Tolerant Crops</a:t>
            </a:r>
          </a:p>
        </p:txBody>
      </p:sp>
      <p:sp>
        <p:nvSpPr>
          <p:cNvPr id="3" name="Slide Number Placeholder 2"/>
          <p:cNvSpPr>
            <a:spLocks noGrp="1"/>
          </p:cNvSpPr>
          <p:nvPr>
            <p:ph type="sldNum" sz="quarter" idx="4294967295"/>
          </p:nvPr>
        </p:nvSpPr>
        <p:spPr>
          <a:xfrm>
            <a:off x="7010400" y="4767263"/>
            <a:ext cx="2133600" cy="274637"/>
          </a:xfrm>
          <a:prstGeom prst="rect">
            <a:avLst/>
          </a:prstGeom>
        </p:spPr>
        <p:txBody>
          <a:bodyPr/>
          <a:lstStyle/>
          <a:p>
            <a:fld id="{F84EAD10-2DEC-401A-B3D3-1C18B5B81114}" type="slidenum">
              <a:rPr lang="en-US" smtClean="0">
                <a:solidFill>
                  <a:srgbClr val="494949">
                    <a:lumMod val="60000"/>
                    <a:lumOff val="40000"/>
                  </a:srgbClr>
                </a:solidFill>
              </a:rPr>
              <a:pPr/>
              <a:t>15</a:t>
            </a:fld>
            <a:endParaRPr lang="en-US" dirty="0">
              <a:solidFill>
                <a:srgbClr val="494949">
                  <a:lumMod val="60000"/>
                  <a:lumOff val="40000"/>
                </a:srgbClr>
              </a:solidFill>
            </a:endParaRPr>
          </a:p>
        </p:txBody>
      </p:sp>
      <p:sp>
        <p:nvSpPr>
          <p:cNvPr id="5" name="Rectangle 4"/>
          <p:cNvSpPr/>
          <p:nvPr/>
        </p:nvSpPr>
        <p:spPr>
          <a:xfrm>
            <a:off x="152400" y="666750"/>
            <a:ext cx="2895600" cy="2819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u="sng" dirty="0">
              <a:solidFill>
                <a:schemeClr val="tx1"/>
              </a:solidFill>
            </a:endParaRPr>
          </a:p>
          <a:p>
            <a:pPr algn="ctr"/>
            <a:endParaRPr lang="en-US" u="sng" dirty="0">
              <a:solidFill>
                <a:schemeClr val="tx1"/>
              </a:solidFill>
            </a:endParaRPr>
          </a:p>
          <a:p>
            <a:pPr algn="ctr"/>
            <a:endParaRPr lang="en-US" u="sng" dirty="0">
              <a:solidFill>
                <a:schemeClr val="tx1"/>
              </a:solidFill>
            </a:endParaRPr>
          </a:p>
          <a:p>
            <a:pPr algn="ctr"/>
            <a:endParaRPr lang="en-US" u="sng" dirty="0">
              <a:solidFill>
                <a:schemeClr val="tx1"/>
              </a:solidFill>
            </a:endParaRPr>
          </a:p>
          <a:p>
            <a:pPr algn="ctr"/>
            <a:endParaRPr lang="en-US" u="sng" dirty="0">
              <a:solidFill>
                <a:schemeClr val="tx1"/>
              </a:solidFill>
            </a:endParaRPr>
          </a:p>
          <a:p>
            <a:pPr algn="ctr"/>
            <a:r>
              <a:rPr lang="en-US" sz="2000" b="1" u="sng" dirty="0">
                <a:solidFill>
                  <a:schemeClr val="tx1"/>
                </a:solidFill>
              </a:rPr>
              <a:t>Herbicide  Tolerant  Rice</a:t>
            </a:r>
          </a:p>
          <a:p>
            <a:pPr>
              <a:buFont typeface="Wingdings" pitchFamily="2" charset="2"/>
              <a:buChar char="§"/>
            </a:pPr>
            <a:r>
              <a:rPr lang="en-US" dirty="0">
                <a:solidFill>
                  <a:schemeClr val="tx1"/>
                </a:solidFill>
              </a:rPr>
              <a:t>~ 44 Mn Ha </a:t>
            </a:r>
          </a:p>
          <a:p>
            <a:pPr>
              <a:buFont typeface="Wingdings" pitchFamily="2" charset="2"/>
              <a:buChar char="§"/>
            </a:pPr>
            <a:r>
              <a:rPr lang="en-US" dirty="0">
                <a:solidFill>
                  <a:schemeClr val="tx1"/>
                </a:solidFill>
              </a:rPr>
              <a:t>~ 35 Mn farmers </a:t>
            </a:r>
          </a:p>
          <a:p>
            <a:pPr>
              <a:buFont typeface="Wingdings" pitchFamily="2" charset="2"/>
              <a:buChar char="§"/>
            </a:pPr>
            <a:r>
              <a:rPr lang="en-US" dirty="0">
                <a:solidFill>
                  <a:schemeClr val="tx1"/>
                </a:solidFill>
              </a:rPr>
              <a:t>200 trillion </a:t>
            </a:r>
            <a:r>
              <a:rPr lang="en-US" dirty="0" err="1">
                <a:solidFill>
                  <a:schemeClr val="tx1"/>
                </a:solidFill>
              </a:rPr>
              <a:t>Ltrs</a:t>
            </a:r>
            <a:r>
              <a:rPr lang="en-US" dirty="0">
                <a:solidFill>
                  <a:schemeClr val="tx1"/>
                </a:solidFill>
              </a:rPr>
              <a:t> saving</a:t>
            </a:r>
          </a:p>
          <a:p>
            <a:pPr>
              <a:buFont typeface="Wingdings" pitchFamily="2" charset="2"/>
              <a:buChar char="§"/>
            </a:pPr>
            <a:r>
              <a:rPr lang="en-US" dirty="0">
                <a:solidFill>
                  <a:schemeClr val="tx1"/>
                </a:solidFill>
              </a:rPr>
              <a:t>Ground water recharged</a:t>
            </a:r>
          </a:p>
          <a:p>
            <a:r>
              <a:rPr lang="en-US" sz="1100" dirty="0">
                <a:solidFill>
                  <a:schemeClr val="tx1"/>
                </a:solidFill>
              </a:rPr>
              <a:t>( Source: PAU, Ludhiana study, CARJ, 2017)</a:t>
            </a:r>
          </a:p>
        </p:txBody>
      </p:sp>
      <p:sp>
        <p:nvSpPr>
          <p:cNvPr id="7" name="Rectangle 6"/>
          <p:cNvSpPr/>
          <p:nvPr/>
        </p:nvSpPr>
        <p:spPr>
          <a:xfrm>
            <a:off x="6172200" y="666750"/>
            <a:ext cx="2895600" cy="2819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chemeClr val="tx1"/>
                </a:solidFill>
              </a:rPr>
              <a:t>Herbicide Tolerant Soybean</a:t>
            </a:r>
          </a:p>
          <a:p>
            <a:pPr>
              <a:buFont typeface="Wingdings" pitchFamily="2" charset="2"/>
              <a:buChar char="§"/>
            </a:pPr>
            <a:r>
              <a:rPr lang="en-US" dirty="0">
                <a:solidFill>
                  <a:schemeClr val="tx1"/>
                </a:solidFill>
              </a:rPr>
              <a:t>~10 Mn Ha </a:t>
            </a:r>
          </a:p>
          <a:p>
            <a:pPr>
              <a:buFont typeface="Wingdings" pitchFamily="2" charset="2"/>
              <a:buChar char="§"/>
            </a:pPr>
            <a:r>
              <a:rPr lang="en-US" dirty="0">
                <a:solidFill>
                  <a:schemeClr val="tx1"/>
                </a:solidFill>
              </a:rPr>
              <a:t>~4.5 Mn Farmers</a:t>
            </a:r>
          </a:p>
          <a:p>
            <a:pPr>
              <a:buFont typeface="Wingdings" pitchFamily="2" charset="2"/>
              <a:buChar char="§"/>
            </a:pPr>
            <a:r>
              <a:rPr lang="en-US" dirty="0">
                <a:solidFill>
                  <a:schemeClr val="tx1"/>
                </a:solidFill>
              </a:rPr>
              <a:t> Import substitution</a:t>
            </a:r>
          </a:p>
          <a:p>
            <a:pPr>
              <a:buFont typeface="Wingdings" pitchFamily="2" charset="2"/>
              <a:buChar char="§"/>
            </a:pPr>
            <a:endParaRPr lang="en-US" sz="1400" dirty="0">
              <a:solidFill>
                <a:schemeClr val="tx1"/>
              </a:solidFill>
            </a:endParaRPr>
          </a:p>
          <a:p>
            <a:r>
              <a:rPr lang="en-US" sz="900" dirty="0">
                <a:solidFill>
                  <a:schemeClr val="tx1"/>
                </a:solidFill>
              </a:rPr>
              <a:t>Source: ISAAA.ORG</a:t>
            </a:r>
          </a:p>
        </p:txBody>
      </p:sp>
      <p:sp>
        <p:nvSpPr>
          <p:cNvPr id="8" name="Rectangle 7"/>
          <p:cNvSpPr/>
          <p:nvPr/>
        </p:nvSpPr>
        <p:spPr>
          <a:xfrm>
            <a:off x="3124200" y="666750"/>
            <a:ext cx="2895600" cy="2819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u="sng" dirty="0">
              <a:solidFill>
                <a:schemeClr val="tx1"/>
              </a:solidFill>
            </a:endParaRPr>
          </a:p>
          <a:p>
            <a:pPr algn="ctr"/>
            <a:r>
              <a:rPr lang="en-US" sz="1900" b="1" u="sng" dirty="0">
                <a:solidFill>
                  <a:schemeClr val="tx1"/>
                </a:solidFill>
              </a:rPr>
              <a:t>Herbicide Tolerant  Wheat</a:t>
            </a:r>
            <a:endParaRPr lang="en-US" sz="1900" b="1" dirty="0">
              <a:solidFill>
                <a:schemeClr val="tx1"/>
              </a:solidFill>
            </a:endParaRPr>
          </a:p>
          <a:p>
            <a:pPr>
              <a:buFont typeface="Wingdings" pitchFamily="2" charset="2"/>
              <a:buChar char="§"/>
            </a:pPr>
            <a:r>
              <a:rPr lang="en-US" dirty="0">
                <a:solidFill>
                  <a:schemeClr val="tx1"/>
                </a:solidFill>
              </a:rPr>
              <a:t>~29 Mn Ha</a:t>
            </a:r>
          </a:p>
          <a:p>
            <a:pPr>
              <a:buFont typeface="Wingdings" pitchFamily="2" charset="2"/>
              <a:buChar char="§"/>
            </a:pPr>
            <a:r>
              <a:rPr lang="en-US" dirty="0">
                <a:solidFill>
                  <a:schemeClr val="tx1"/>
                </a:solidFill>
              </a:rPr>
              <a:t>~10 Mn farmers</a:t>
            </a:r>
          </a:p>
          <a:p>
            <a:pPr>
              <a:buFont typeface="Wingdings" pitchFamily="2" charset="2"/>
              <a:buChar char="§"/>
            </a:pPr>
            <a:r>
              <a:rPr lang="en-US" dirty="0">
                <a:solidFill>
                  <a:schemeClr val="tx1"/>
                </a:solidFill>
              </a:rPr>
              <a:t>Ease of cultivation</a:t>
            </a:r>
          </a:p>
          <a:p>
            <a:r>
              <a:rPr lang="en-US" dirty="0"/>
              <a:t>(</a:t>
            </a:r>
            <a:r>
              <a:rPr lang="en-US" sz="1100" dirty="0">
                <a:solidFill>
                  <a:schemeClr val="tx1"/>
                </a:solidFill>
              </a:rPr>
              <a:t>Source: </a:t>
            </a:r>
            <a:r>
              <a:rPr lang="en-US" sz="1100" dirty="0">
                <a:solidFill>
                  <a:schemeClr val="tx1"/>
                </a:solidFill>
                <a:hlinkClick r:id="rId2"/>
              </a:rPr>
              <a:t>ir.arcadiabio.com</a:t>
            </a:r>
            <a:endParaRPr lang="en-US" dirty="0">
              <a:solidFill>
                <a:schemeClr val="tx1"/>
              </a:solidFill>
            </a:endParaRPr>
          </a:p>
        </p:txBody>
      </p:sp>
      <p:pic>
        <p:nvPicPr>
          <p:cNvPr id="13" name="Picture 12" descr="Rice plant black and white - 10 free HQ online Puzzle Games on  Newcastlebeach 2020!"/>
          <p:cNvPicPr/>
          <p:nvPr/>
        </p:nvPicPr>
        <p:blipFill>
          <a:blip r:embed="rId3"/>
          <a:srcRect/>
          <a:stretch>
            <a:fillRect/>
          </a:stretch>
        </p:blipFill>
        <p:spPr bwMode="auto">
          <a:xfrm>
            <a:off x="685800" y="742950"/>
            <a:ext cx="1563178" cy="1104646"/>
          </a:xfrm>
          <a:prstGeom prst="rect">
            <a:avLst/>
          </a:prstGeom>
          <a:noFill/>
          <a:ln w="9525">
            <a:noFill/>
            <a:miter lim="800000"/>
            <a:headEnd/>
            <a:tailEnd/>
          </a:ln>
        </p:spPr>
      </p:pic>
      <p:pic>
        <p:nvPicPr>
          <p:cNvPr id="14" name="Picture 13" descr="soy twig, engraving style drawing | Drawings, Vector art, Art design"/>
          <p:cNvPicPr/>
          <p:nvPr/>
        </p:nvPicPr>
        <p:blipFill>
          <a:blip r:embed="rId4" cstate="print"/>
          <a:srcRect/>
          <a:stretch>
            <a:fillRect/>
          </a:stretch>
        </p:blipFill>
        <p:spPr bwMode="auto">
          <a:xfrm>
            <a:off x="7086600" y="742950"/>
            <a:ext cx="1285875" cy="1066800"/>
          </a:xfrm>
          <a:prstGeom prst="rect">
            <a:avLst/>
          </a:prstGeom>
          <a:noFill/>
          <a:ln w="9525">
            <a:noFill/>
            <a:miter lim="800000"/>
            <a:headEnd/>
            <a:tailEnd/>
          </a:ln>
        </p:spPr>
      </p:pic>
      <p:pic>
        <p:nvPicPr>
          <p:cNvPr id="12" name="Picture 11" descr="Image result for black and white wheat bundle clipart | Clip art pictures,  Wheat bundle, Clip art"/>
          <p:cNvPicPr/>
          <p:nvPr/>
        </p:nvPicPr>
        <p:blipFill>
          <a:blip r:embed="rId5" cstate="print"/>
          <a:srcRect/>
          <a:stretch>
            <a:fillRect/>
          </a:stretch>
        </p:blipFill>
        <p:spPr bwMode="auto">
          <a:xfrm>
            <a:off x="3886200" y="819150"/>
            <a:ext cx="1333411" cy="990600"/>
          </a:xfrm>
          <a:prstGeom prst="rect">
            <a:avLst/>
          </a:prstGeom>
          <a:noFill/>
          <a:ln w="9525">
            <a:noFill/>
            <a:miter lim="800000"/>
            <a:headEnd/>
            <a:tailEnd/>
          </a:ln>
        </p:spPr>
      </p:pic>
      <p:sp>
        <p:nvSpPr>
          <p:cNvPr id="19" name="Rectangle 18"/>
          <p:cNvSpPr/>
          <p:nvPr/>
        </p:nvSpPr>
        <p:spPr>
          <a:xfrm>
            <a:off x="-228600" y="590550"/>
            <a:ext cx="8839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09600" y="742950"/>
            <a:ext cx="17526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781800" y="742950"/>
            <a:ext cx="17526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581400" y="742950"/>
            <a:ext cx="17526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4497169"/>
            <a:ext cx="4572000" cy="646331"/>
          </a:xfrm>
          <a:prstGeom prst="rect">
            <a:avLst/>
          </a:prstGeom>
        </p:spPr>
        <p:txBody>
          <a:bodyPr>
            <a:spAutoFit/>
          </a:bodyPr>
          <a:lstStyle/>
          <a:p>
            <a:pPr>
              <a:buFont typeface="Wingdings" pitchFamily="2" charset="2"/>
              <a:buChar char="§"/>
            </a:pPr>
            <a:endParaRPr lang="en-US" dirty="0"/>
          </a:p>
          <a:p>
            <a:r>
              <a:rPr lang="en-US" dirty="0"/>
              <a:t>)</a:t>
            </a:r>
          </a:p>
        </p:txBody>
      </p:sp>
      <p:sp>
        <p:nvSpPr>
          <p:cNvPr id="23" name="Rectangle 22"/>
          <p:cNvSpPr/>
          <p:nvPr/>
        </p:nvSpPr>
        <p:spPr>
          <a:xfrm>
            <a:off x="152400" y="3638550"/>
            <a:ext cx="89154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69205" y="3724910"/>
            <a:ext cx="8255465" cy="707886"/>
          </a:xfrm>
          <a:prstGeom prst="rect">
            <a:avLst/>
          </a:prstGeom>
          <a:noFill/>
        </p:spPr>
        <p:txBody>
          <a:bodyPr wrap="none" rtlCol="0">
            <a:spAutoFit/>
          </a:bodyPr>
          <a:lstStyle/>
          <a:p>
            <a:pPr algn="ctr"/>
            <a:r>
              <a:rPr lang="en-US" sz="2000" b="1" dirty="0">
                <a:latin typeface="+mj-lt"/>
              </a:rPr>
              <a:t>+ Environmental Foot Print, Productivity Increase, Reduced Water &amp; Air </a:t>
            </a:r>
          </a:p>
          <a:p>
            <a:pPr algn="ctr"/>
            <a:r>
              <a:rPr lang="en-US" sz="2000" b="1" dirty="0">
                <a:latin typeface="+mj-lt"/>
              </a:rPr>
              <a:t>Pollution, + Farmers’ Income by ~20000 </a:t>
            </a:r>
            <a:r>
              <a:rPr lang="en-US" sz="2000" b="1" dirty="0" err="1">
                <a:latin typeface="+mj-lt"/>
              </a:rPr>
              <a:t>Crs</a:t>
            </a:r>
            <a:r>
              <a:rPr lang="en-US" sz="2000" b="1" dirty="0">
                <a:latin typeface="+mj-lt"/>
              </a:rPr>
              <a:t> and impact ~50 Million Farmers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172200" cy="857250"/>
          </a:xfrm>
        </p:spPr>
        <p:txBody>
          <a:bodyPr/>
          <a:lstStyle/>
          <a:p>
            <a:pPr algn="ctr"/>
            <a:br>
              <a:rPr lang="en-US" sz="1050" dirty="0"/>
            </a:br>
            <a:r>
              <a:rPr lang="en-US" sz="1800" dirty="0"/>
              <a:t>True Potato Hybrids</a:t>
            </a:r>
          </a:p>
        </p:txBody>
      </p:sp>
      <p:sp>
        <p:nvSpPr>
          <p:cNvPr id="3" name="Slide Number Placeholder 2"/>
          <p:cNvSpPr>
            <a:spLocks noGrp="1"/>
          </p:cNvSpPr>
          <p:nvPr>
            <p:ph type="sldNum" sz="quarter" idx="10"/>
          </p:nvPr>
        </p:nvSpPr>
        <p:spPr/>
        <p:txBody>
          <a:bodyPr/>
          <a:lstStyle/>
          <a:p>
            <a:fld id="{F84EAD10-2DEC-401A-B3D3-1C18B5B81114}" type="slidenum">
              <a:rPr lang="en-US" smtClean="0">
                <a:solidFill>
                  <a:srgbClr val="494949">
                    <a:lumMod val="60000"/>
                    <a:lumOff val="40000"/>
                  </a:srgbClr>
                </a:solidFill>
              </a:rPr>
              <a:pPr/>
              <a:t>16</a:t>
            </a:fld>
            <a:endParaRPr lang="en-US" dirty="0">
              <a:solidFill>
                <a:srgbClr val="494949">
                  <a:lumMod val="60000"/>
                  <a:lumOff val="40000"/>
                </a:srgbClr>
              </a:solidFill>
            </a:endParaRPr>
          </a:p>
        </p:txBody>
      </p:sp>
      <p:graphicFrame>
        <p:nvGraphicFramePr>
          <p:cNvPr id="5" name="Content Placeholder 4"/>
          <p:cNvGraphicFramePr>
            <a:graphicFrameLocks noGrp="1"/>
          </p:cNvGraphicFramePr>
          <p:nvPr>
            <p:ph sz="quarter" idx="11"/>
          </p:nvPr>
        </p:nvGraphicFramePr>
        <p:xfrm>
          <a:off x="1143001" y="1123951"/>
          <a:ext cx="5429249" cy="33305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629400" y="97155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25" dirty="0">
              <a:solidFill>
                <a:schemeClr val="tx1"/>
              </a:solidFill>
            </a:endParaRPr>
          </a:p>
          <a:p>
            <a:r>
              <a:rPr lang="en-US" sz="900" b="1" dirty="0">
                <a:solidFill>
                  <a:schemeClr val="tx1"/>
                </a:solidFill>
              </a:rPr>
              <a:t> </a:t>
            </a:r>
            <a:r>
              <a:rPr lang="en-US" sz="1350" b="1" dirty="0">
                <a:solidFill>
                  <a:schemeClr val="tx1"/>
                </a:solidFill>
              </a:rPr>
              <a:t>Large staple crop  propagated  by tubers</a:t>
            </a:r>
          </a:p>
          <a:p>
            <a:pPr algn="ctr"/>
            <a:endParaRPr lang="en-US" sz="1350" b="1" dirty="0">
              <a:solidFill>
                <a:schemeClr val="tx1"/>
              </a:solidFill>
            </a:endParaRPr>
          </a:p>
        </p:txBody>
      </p:sp>
      <p:sp>
        <p:nvSpPr>
          <p:cNvPr id="8" name="Rectangle 7"/>
          <p:cNvSpPr/>
          <p:nvPr/>
        </p:nvSpPr>
        <p:spPr>
          <a:xfrm>
            <a:off x="1200150" y="4476750"/>
            <a:ext cx="142875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25" dirty="0">
              <a:solidFill>
                <a:schemeClr val="tx1"/>
              </a:solidFill>
            </a:endParaRPr>
          </a:p>
          <a:p>
            <a:r>
              <a:rPr lang="en-US" sz="1800" b="1" dirty="0">
                <a:solidFill>
                  <a:schemeClr val="tx1"/>
                </a:solidFill>
              </a:rPr>
              <a:t>1.9 X yield  </a:t>
            </a:r>
          </a:p>
        </p:txBody>
      </p:sp>
      <p:sp>
        <p:nvSpPr>
          <p:cNvPr id="9" name="Up Arrow 8"/>
          <p:cNvSpPr/>
          <p:nvPr/>
        </p:nvSpPr>
        <p:spPr>
          <a:xfrm>
            <a:off x="2286000" y="4705350"/>
            <a:ext cx="171450" cy="2286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0" name="Rectangle 9"/>
          <p:cNvSpPr/>
          <p:nvPr/>
        </p:nvSpPr>
        <p:spPr>
          <a:xfrm>
            <a:off x="2628900" y="4476750"/>
            <a:ext cx="14859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25" dirty="0">
              <a:solidFill>
                <a:schemeClr val="tx1"/>
              </a:solidFill>
            </a:endParaRPr>
          </a:p>
          <a:p>
            <a:r>
              <a:rPr lang="en-US" sz="1800" b="1" dirty="0">
                <a:solidFill>
                  <a:schemeClr val="tx1"/>
                </a:solidFill>
              </a:rPr>
              <a:t>2.3 X </a:t>
            </a:r>
            <a:r>
              <a:rPr lang="en-US" sz="1800" b="1" dirty="0" err="1">
                <a:solidFill>
                  <a:schemeClr val="tx1"/>
                </a:solidFill>
              </a:rPr>
              <a:t>Prodn</a:t>
            </a:r>
            <a:r>
              <a:rPr lang="en-US" sz="1500" b="1" dirty="0">
                <a:solidFill>
                  <a:schemeClr val="tx1"/>
                </a:solidFill>
              </a:rPr>
              <a:t>.    </a:t>
            </a:r>
          </a:p>
        </p:txBody>
      </p:sp>
      <p:sp>
        <p:nvSpPr>
          <p:cNvPr id="11" name="Up Arrow 10"/>
          <p:cNvSpPr/>
          <p:nvPr/>
        </p:nvSpPr>
        <p:spPr>
          <a:xfrm>
            <a:off x="3829050" y="4629150"/>
            <a:ext cx="228600" cy="2286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6629400" y="180975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chemeClr val="tx1"/>
                </a:solidFill>
              </a:rPr>
              <a:t>Hybrid = Disease resistance + Yield</a:t>
            </a:r>
          </a:p>
        </p:txBody>
      </p:sp>
      <p:sp>
        <p:nvSpPr>
          <p:cNvPr id="14" name="Rectangle 13"/>
          <p:cNvSpPr/>
          <p:nvPr/>
        </p:nvSpPr>
        <p:spPr>
          <a:xfrm>
            <a:off x="6629400" y="264795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chemeClr val="tx1"/>
                </a:solidFill>
              </a:rPr>
              <a:t>25 </a:t>
            </a:r>
            <a:r>
              <a:rPr lang="en-US" sz="1350" b="1" dirty="0" err="1">
                <a:solidFill>
                  <a:schemeClr val="tx1"/>
                </a:solidFill>
              </a:rPr>
              <a:t>gms</a:t>
            </a:r>
            <a:r>
              <a:rPr lang="en-US" sz="1350" b="1" dirty="0">
                <a:solidFill>
                  <a:schemeClr val="tx1"/>
                </a:solidFill>
              </a:rPr>
              <a:t> F-1 seeds = 2.5 Mt of tuber </a:t>
            </a:r>
            <a:endParaRPr lang="en-US" sz="1050" b="1" dirty="0">
              <a:solidFill>
                <a:schemeClr val="tx1"/>
              </a:solidFill>
            </a:endParaRPr>
          </a:p>
        </p:txBody>
      </p:sp>
      <p:sp>
        <p:nvSpPr>
          <p:cNvPr id="15" name="Rectangle 14"/>
          <p:cNvSpPr/>
          <p:nvPr/>
        </p:nvSpPr>
        <p:spPr>
          <a:xfrm>
            <a:off x="4114800" y="4476750"/>
            <a:ext cx="12573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chemeClr val="tx1"/>
                </a:solidFill>
              </a:rPr>
              <a:t>60%       Pesticides  </a:t>
            </a:r>
          </a:p>
        </p:txBody>
      </p:sp>
      <p:sp>
        <p:nvSpPr>
          <p:cNvPr id="16" name="Rectangle 15"/>
          <p:cNvSpPr/>
          <p:nvPr/>
        </p:nvSpPr>
        <p:spPr>
          <a:xfrm>
            <a:off x="6629400" y="348615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25" b="1" dirty="0">
                <a:solidFill>
                  <a:schemeClr val="tx1"/>
                </a:solidFill>
              </a:rPr>
              <a:t> </a:t>
            </a:r>
          </a:p>
          <a:p>
            <a:r>
              <a:rPr lang="en-US" sz="1350" b="1" dirty="0">
                <a:solidFill>
                  <a:schemeClr val="tx1"/>
                </a:solidFill>
              </a:rPr>
              <a:t>&gt; 2000 Cr savings in  logistics costs</a:t>
            </a:r>
            <a:endParaRPr lang="en-US" sz="1050" b="1" dirty="0">
              <a:solidFill>
                <a:schemeClr val="tx1"/>
              </a:solidFill>
            </a:endParaRPr>
          </a:p>
          <a:p>
            <a:endParaRPr lang="en-US" sz="825" b="1" dirty="0">
              <a:solidFill>
                <a:schemeClr val="tx1"/>
              </a:solidFill>
            </a:endParaRPr>
          </a:p>
        </p:txBody>
      </p:sp>
      <p:sp>
        <p:nvSpPr>
          <p:cNvPr id="17" name="Rectangle 16"/>
          <p:cNvSpPr/>
          <p:nvPr/>
        </p:nvSpPr>
        <p:spPr>
          <a:xfrm>
            <a:off x="6629400" y="432435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chemeClr val="tx1"/>
                </a:solidFill>
              </a:rPr>
              <a:t>Export market opportunity   </a:t>
            </a:r>
          </a:p>
        </p:txBody>
      </p:sp>
      <p:sp>
        <p:nvSpPr>
          <p:cNvPr id="22" name="Down Arrow 21"/>
          <p:cNvSpPr/>
          <p:nvPr/>
        </p:nvSpPr>
        <p:spPr>
          <a:xfrm>
            <a:off x="5029200" y="4781550"/>
            <a:ext cx="2286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1143001" y="1123950"/>
            <a:ext cx="656671" cy="438582"/>
          </a:xfrm>
          <a:prstGeom prst="rect">
            <a:avLst/>
          </a:prstGeom>
          <a:noFill/>
        </p:spPr>
        <p:txBody>
          <a:bodyPr wrap="square" rtlCol="0">
            <a:spAutoFit/>
          </a:bodyPr>
          <a:lstStyle/>
          <a:p>
            <a:r>
              <a:rPr lang="en-US" sz="750" dirty="0">
                <a:solidFill>
                  <a:schemeClr val="bg1"/>
                </a:solidFill>
              </a:rPr>
              <a:t>Production &amp;</a:t>
            </a:r>
          </a:p>
          <a:p>
            <a:r>
              <a:rPr lang="en-US" sz="750" dirty="0">
                <a:solidFill>
                  <a:schemeClr val="bg1"/>
                </a:solidFill>
              </a:rPr>
              <a:t> Yield</a:t>
            </a:r>
          </a:p>
        </p:txBody>
      </p:sp>
      <p:sp>
        <p:nvSpPr>
          <p:cNvPr id="24" name="TextBox 23"/>
          <p:cNvSpPr txBox="1"/>
          <p:nvPr/>
        </p:nvSpPr>
        <p:spPr>
          <a:xfrm>
            <a:off x="6057900" y="1276351"/>
            <a:ext cx="500378" cy="323165"/>
          </a:xfrm>
          <a:prstGeom prst="rect">
            <a:avLst/>
          </a:prstGeom>
          <a:noFill/>
        </p:spPr>
        <p:txBody>
          <a:bodyPr wrap="square" rtlCol="0">
            <a:spAutoFit/>
          </a:bodyPr>
          <a:lstStyle/>
          <a:p>
            <a:r>
              <a:rPr lang="en-US" sz="750" dirty="0">
                <a:solidFill>
                  <a:schemeClr val="bg1"/>
                </a:solidFill>
              </a:rPr>
              <a:t>Adoption</a:t>
            </a:r>
          </a:p>
        </p:txBody>
      </p:sp>
      <p:sp>
        <p:nvSpPr>
          <p:cNvPr id="25" name="Down Arrow 24"/>
          <p:cNvSpPr/>
          <p:nvPr/>
        </p:nvSpPr>
        <p:spPr>
          <a:xfrm>
            <a:off x="6457951" y="1504950"/>
            <a:ext cx="34289" cy="22860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5372100" y="4476750"/>
            <a:ext cx="120015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chemeClr val="tx1"/>
                </a:solidFill>
              </a:rPr>
              <a:t>~ Value  Rs 142500 Cr</a:t>
            </a:r>
          </a:p>
        </p:txBody>
      </p:sp>
    </p:spTree>
    <p:extLst>
      <p:ext uri="{BB962C8B-B14F-4D97-AF65-F5344CB8AC3E}">
        <p14:creationId xmlns:p14="http://schemas.microsoft.com/office/powerpoint/2010/main" val="75600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0" descr="line.jpg"/>
          <p:cNvPicPr>
            <a:picLocks noChangeAspect="1"/>
          </p:cNvPicPr>
          <p:nvPr/>
        </p:nvPicPr>
        <p:blipFill>
          <a:blip r:embed="rId3" cstate="print"/>
          <a:stretch>
            <a:fillRect/>
          </a:stretch>
        </p:blipFill>
        <p:spPr>
          <a:xfrm>
            <a:off x="2063831" y="5039201"/>
            <a:ext cx="5950387" cy="112395"/>
          </a:xfrm>
          <a:prstGeom prst="rect">
            <a:avLst/>
          </a:prstGeom>
          <a:noFill/>
          <a:ln w="9525">
            <a:noFill/>
          </a:ln>
        </p:spPr>
      </p:pic>
      <p:sp>
        <p:nvSpPr>
          <p:cNvPr id="9" name="Rectangle 8"/>
          <p:cNvSpPr/>
          <p:nvPr/>
        </p:nvSpPr>
        <p:spPr>
          <a:xfrm>
            <a:off x="5088495" y="1814513"/>
            <a:ext cx="1073348" cy="31337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endParaRPr lang="en-IN" altLang="x-none" sz="1013" noProof="1">
              <a:solidFill>
                <a:srgbClr val="000000"/>
              </a:solidFill>
            </a:endParaRPr>
          </a:p>
        </p:txBody>
      </p:sp>
      <p:sp>
        <p:nvSpPr>
          <p:cNvPr id="15" name="Rectangle 14"/>
          <p:cNvSpPr/>
          <p:nvPr/>
        </p:nvSpPr>
        <p:spPr>
          <a:xfrm>
            <a:off x="6706732" y="1700213"/>
            <a:ext cx="937617" cy="33337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endParaRPr lang="en-IN" altLang="x-none" sz="1013" noProof="1">
              <a:solidFill>
                <a:srgbClr val="000000"/>
              </a:solidFill>
            </a:endParaRPr>
          </a:p>
        </p:txBody>
      </p:sp>
      <p:pic>
        <p:nvPicPr>
          <p:cNvPr id="12" name="Picture 11" descr="CameoSSS_09_04"/>
          <p:cNvPicPr/>
          <p:nvPr/>
        </p:nvPicPr>
        <p:blipFill>
          <a:blip r:embed="rId4" cstate="screen"/>
          <a:srcRect/>
          <a:stretch>
            <a:fillRect/>
          </a:stretch>
        </p:blipFill>
        <p:spPr bwMode="auto">
          <a:xfrm>
            <a:off x="1445264" y="1162094"/>
            <a:ext cx="3067348" cy="2403547"/>
          </a:xfrm>
          <a:prstGeom prst="rect">
            <a:avLst/>
          </a:prstGeom>
          <a:noFill/>
          <a:ln w="28575" cmpd="sng">
            <a:solidFill>
              <a:schemeClr val="tx1"/>
            </a:solidFill>
            <a:prstDash val="solid"/>
            <a:miter lim="800000"/>
            <a:headEnd/>
            <a:tailEnd/>
          </a:ln>
        </p:spPr>
      </p:pic>
      <p:sp>
        <p:nvSpPr>
          <p:cNvPr id="28673" name="Rectangle 1"/>
          <p:cNvSpPr>
            <a:spLocks noChangeArrowheads="1"/>
          </p:cNvSpPr>
          <p:nvPr/>
        </p:nvSpPr>
        <p:spPr bwMode="auto">
          <a:xfrm>
            <a:off x="1427972" y="3673180"/>
            <a:ext cx="3023754" cy="363561"/>
          </a:xfrm>
          <a:prstGeom prst="rect">
            <a:avLst/>
          </a:prstGeom>
          <a:noFill/>
          <a:ln w="9525">
            <a:noFill/>
            <a:miter lim="800000"/>
          </a:ln>
          <a:effectLst/>
        </p:spPr>
        <p:txBody>
          <a:bodyPr vert="horz" wrap="square" lIns="51435" tIns="25718" rIns="51435" bIns="25718" numCol="1" anchor="ctr" anchorCtr="0" compatLnSpc="1">
            <a:spAutoFit/>
          </a:bodyPr>
          <a:lstStyle/>
          <a:p>
            <a:pPr algn="just" defTabSz="514350" fontAlgn="base">
              <a:spcBef>
                <a:spcPct val="0"/>
              </a:spcBef>
              <a:spcAft>
                <a:spcPct val="0"/>
              </a:spcAft>
            </a:pPr>
            <a:r>
              <a:rPr lang="en-US" sz="1013" b="1" dirty="0">
                <a:ea typeface="Calibri" panose="020F0502020204030204" pitchFamily="34" charset="0"/>
                <a:cs typeface="Times New Roman" panose="02020603050405020304" pitchFamily="18" charset="0"/>
              </a:rPr>
              <a:t>High Density apple orchards in USA with productivity 39.6 Tonnes / Ha</a:t>
            </a:r>
            <a:endParaRPr lang="en-US" sz="1013" b="1" dirty="0">
              <a:cs typeface="Arial" panose="020B0604020202020204" pitchFamily="34" charset="0"/>
            </a:endParaRPr>
          </a:p>
        </p:txBody>
      </p:sp>
      <p:pic>
        <p:nvPicPr>
          <p:cNvPr id="14" name="Picture 13"/>
          <p:cNvPicPr/>
          <p:nvPr/>
        </p:nvPicPr>
        <p:blipFill rotWithShape="1">
          <a:blip r:embed="rId5" cstate="screen"/>
          <a:srcRect b="6998"/>
          <a:stretch>
            <a:fillRect/>
          </a:stretch>
        </p:blipFill>
        <p:spPr>
          <a:xfrm>
            <a:off x="4732409" y="1161530"/>
            <a:ext cx="2918547" cy="2400300"/>
          </a:xfrm>
          <a:prstGeom prst="rect">
            <a:avLst/>
          </a:prstGeom>
          <a:ln w="28575" cmpd="sng">
            <a:solidFill>
              <a:schemeClr val="tx1"/>
            </a:solidFill>
            <a:prstDash val="solid"/>
          </a:ln>
        </p:spPr>
      </p:pic>
      <p:sp>
        <p:nvSpPr>
          <p:cNvPr id="28674" name="Rectangle 2"/>
          <p:cNvSpPr>
            <a:spLocks noChangeArrowheads="1"/>
          </p:cNvSpPr>
          <p:nvPr/>
        </p:nvSpPr>
        <p:spPr bwMode="auto">
          <a:xfrm>
            <a:off x="4708285" y="3653222"/>
            <a:ext cx="2881772" cy="363561"/>
          </a:xfrm>
          <a:prstGeom prst="rect">
            <a:avLst/>
          </a:prstGeom>
          <a:noFill/>
          <a:ln w="9525">
            <a:noFill/>
            <a:miter lim="800000"/>
          </a:ln>
          <a:effectLst/>
        </p:spPr>
        <p:txBody>
          <a:bodyPr vert="horz" wrap="square" lIns="51435" tIns="25718" rIns="51435" bIns="25718" numCol="1" anchor="ctr" anchorCtr="0" compatLnSpc="1">
            <a:spAutoFit/>
          </a:bodyPr>
          <a:lstStyle/>
          <a:p>
            <a:pPr algn="just" defTabSz="514350" fontAlgn="base">
              <a:spcBef>
                <a:spcPct val="0"/>
              </a:spcBef>
              <a:spcAft>
                <a:spcPct val="0"/>
              </a:spcAft>
            </a:pPr>
            <a:r>
              <a:rPr lang="en-US" sz="1013" b="1" dirty="0">
                <a:ea typeface="Calibri" panose="020F0502020204030204" pitchFamily="34" charset="0"/>
                <a:cs typeface="Times New Roman" panose="02020603050405020304" pitchFamily="18" charset="0"/>
              </a:rPr>
              <a:t>Typical Orchard in HP, India; Average India Yield 7.4 Tonnes / Ha at maturity (Picture Prof. Win Cowgill)</a:t>
            </a:r>
            <a:endParaRPr lang="en-US" sz="1013" b="1" dirty="0">
              <a:cs typeface="Arial" panose="020B0604020202020204" pitchFamily="34" charset="0"/>
            </a:endParaRPr>
          </a:p>
        </p:txBody>
      </p:sp>
      <p:sp>
        <p:nvSpPr>
          <p:cNvPr id="16" name="Rectangle 1"/>
          <p:cNvSpPr>
            <a:spLocks noChangeArrowheads="1"/>
          </p:cNvSpPr>
          <p:nvPr/>
        </p:nvSpPr>
        <p:spPr bwMode="auto">
          <a:xfrm>
            <a:off x="1371601" y="396457"/>
            <a:ext cx="4401979" cy="328937"/>
          </a:xfrm>
          <a:prstGeom prst="rect">
            <a:avLst/>
          </a:prstGeom>
          <a:noFill/>
          <a:ln w="9525">
            <a:noFill/>
            <a:miter lim="800000"/>
          </a:ln>
          <a:effectLst/>
        </p:spPr>
        <p:txBody>
          <a:bodyPr vert="horz" wrap="square" lIns="51435" tIns="25718" rIns="51435" bIns="25718" numCol="1" anchor="ctr" anchorCtr="0" compatLnSpc="1">
            <a:spAutoFit/>
          </a:bodyPr>
          <a:lstStyle/>
          <a:p>
            <a:pPr algn="ctr" defTabSz="514350" fontAlgn="base">
              <a:spcBef>
                <a:spcPct val="0"/>
              </a:spcBef>
              <a:spcAft>
                <a:spcPct val="0"/>
              </a:spcAft>
            </a:pPr>
            <a:r>
              <a:rPr lang="en-US" sz="1800" b="1" dirty="0">
                <a:latin typeface="Book Antiqua" pitchFamily="18" charset="0"/>
                <a:cs typeface="Arial" panose="020B0604020202020204" pitchFamily="34" charset="0"/>
              </a:rPr>
              <a:t>New apple rootstocks –a game changer </a:t>
            </a:r>
          </a:p>
        </p:txBody>
      </p:sp>
      <p:pic>
        <p:nvPicPr>
          <p:cNvPr id="64513" name="Picture 10" descr="line.jpg"/>
          <p:cNvPicPr>
            <a:picLocks noGrp="1" noChangeAspect="1"/>
          </p:cNvPicPr>
          <p:nvPr>
            <p:ph sz="half" idx="4294967295"/>
          </p:nvPr>
        </p:nvPicPr>
        <p:blipFill>
          <a:blip r:embed="rId6" cstate="print"/>
          <a:stretch>
            <a:fillRect/>
          </a:stretch>
        </p:blipFill>
        <p:spPr>
          <a:xfrm>
            <a:off x="1157645" y="5041583"/>
            <a:ext cx="6840141" cy="115253"/>
          </a:xfrm>
          <a:prstGeom prst="rect">
            <a:avLst/>
          </a:prstGeom>
          <a:noFill/>
          <a:ln w="9525">
            <a:noFill/>
          </a:ln>
        </p:spPr>
      </p:pic>
    </p:spTree>
    <p:extLst>
      <p:ext uri="{BB962C8B-B14F-4D97-AF65-F5344CB8AC3E}">
        <p14:creationId xmlns:p14="http://schemas.microsoft.com/office/powerpoint/2010/main" val="61873155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172200" cy="857250"/>
          </a:xfrm>
        </p:spPr>
        <p:txBody>
          <a:bodyPr/>
          <a:lstStyle/>
          <a:p>
            <a:pPr algn="ctr"/>
            <a:br>
              <a:rPr lang="en-US" dirty="0"/>
            </a:br>
            <a:r>
              <a:rPr lang="en-US" sz="1800" dirty="0">
                <a:latin typeface="+mj-lt"/>
              </a:rPr>
              <a:t>High Density planting of Fruits </a:t>
            </a:r>
          </a:p>
        </p:txBody>
      </p:sp>
      <p:sp>
        <p:nvSpPr>
          <p:cNvPr id="3" name="Slide Number Placeholder 2"/>
          <p:cNvSpPr>
            <a:spLocks noGrp="1"/>
          </p:cNvSpPr>
          <p:nvPr>
            <p:ph type="sldNum" sz="quarter" idx="10"/>
          </p:nvPr>
        </p:nvSpPr>
        <p:spPr/>
        <p:txBody>
          <a:bodyPr/>
          <a:lstStyle/>
          <a:p>
            <a:fld id="{F84EAD10-2DEC-401A-B3D3-1C18B5B81114}" type="slidenum">
              <a:rPr lang="en-US" smtClean="0">
                <a:solidFill>
                  <a:srgbClr val="494949">
                    <a:lumMod val="60000"/>
                    <a:lumOff val="40000"/>
                  </a:srgbClr>
                </a:solidFill>
              </a:rPr>
              <a:pPr/>
              <a:t>18</a:t>
            </a:fld>
            <a:endParaRPr lang="en-US" dirty="0">
              <a:solidFill>
                <a:srgbClr val="494949">
                  <a:lumMod val="60000"/>
                  <a:lumOff val="40000"/>
                </a:srgbClr>
              </a:solidFill>
            </a:endParaRPr>
          </a:p>
        </p:txBody>
      </p:sp>
      <p:graphicFrame>
        <p:nvGraphicFramePr>
          <p:cNvPr id="12" name="Content Placeholder 11"/>
          <p:cNvGraphicFramePr>
            <a:graphicFrameLocks noGrp="1"/>
          </p:cNvGraphicFramePr>
          <p:nvPr>
            <p:ph sz="quarter" idx="11"/>
          </p:nvPr>
        </p:nvGraphicFramePr>
        <p:xfrm>
          <a:off x="1173480" y="704851"/>
          <a:ext cx="5486400" cy="35687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686550" y="2104390"/>
            <a:ext cx="1314450" cy="1604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25" dirty="0">
              <a:solidFill>
                <a:schemeClr val="tx1"/>
              </a:solidFill>
            </a:endParaRPr>
          </a:p>
          <a:p>
            <a:r>
              <a:rPr lang="en-US" sz="1350" b="1" dirty="0">
                <a:solidFill>
                  <a:schemeClr val="tx1"/>
                </a:solidFill>
              </a:rPr>
              <a:t>More Plants; Efficient utilization of  sunlight; </a:t>
            </a:r>
          </a:p>
          <a:p>
            <a:r>
              <a:rPr lang="en-US" sz="1350" b="1" dirty="0">
                <a:solidFill>
                  <a:schemeClr val="tx1"/>
                </a:solidFill>
              </a:rPr>
              <a:t>Higher yield</a:t>
            </a:r>
          </a:p>
          <a:p>
            <a:pPr algn="ctr"/>
            <a:endParaRPr lang="en-US" sz="825" dirty="0">
              <a:solidFill>
                <a:schemeClr val="tx1"/>
              </a:solidFill>
            </a:endParaRPr>
          </a:p>
        </p:txBody>
      </p:sp>
      <p:sp>
        <p:nvSpPr>
          <p:cNvPr id="7" name="Rectangle 6"/>
          <p:cNvSpPr/>
          <p:nvPr/>
        </p:nvSpPr>
        <p:spPr>
          <a:xfrm>
            <a:off x="6682740" y="704850"/>
            <a:ext cx="131445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b="1" dirty="0">
              <a:solidFill>
                <a:schemeClr val="tx1"/>
              </a:solidFill>
            </a:endParaRPr>
          </a:p>
          <a:p>
            <a:r>
              <a:rPr lang="en-US" sz="1350" b="1" dirty="0">
                <a:solidFill>
                  <a:schemeClr val="tx1"/>
                </a:solidFill>
              </a:rPr>
              <a:t>Dwarfing root stock; Pruning of orchards; regulating growth</a:t>
            </a:r>
          </a:p>
          <a:p>
            <a:endParaRPr lang="en-US" sz="1350" b="1" dirty="0">
              <a:solidFill>
                <a:schemeClr val="tx1"/>
              </a:solidFill>
            </a:endParaRPr>
          </a:p>
        </p:txBody>
      </p:sp>
      <p:sp>
        <p:nvSpPr>
          <p:cNvPr id="9" name="Rectangle 8"/>
          <p:cNvSpPr/>
          <p:nvPr/>
        </p:nvSpPr>
        <p:spPr>
          <a:xfrm>
            <a:off x="1257300" y="4324350"/>
            <a:ext cx="131445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50" b="1" dirty="0">
                <a:solidFill>
                  <a:schemeClr val="tx1"/>
                </a:solidFill>
              </a:rPr>
              <a:t>  2X Yield</a:t>
            </a:r>
            <a:r>
              <a:rPr lang="en-US" sz="1500" b="1" dirty="0">
                <a:solidFill>
                  <a:schemeClr val="tx1"/>
                </a:solidFill>
              </a:rPr>
              <a:t>   </a:t>
            </a:r>
          </a:p>
        </p:txBody>
      </p:sp>
      <p:sp>
        <p:nvSpPr>
          <p:cNvPr id="10" name="Up Arrow 9"/>
          <p:cNvSpPr/>
          <p:nvPr/>
        </p:nvSpPr>
        <p:spPr>
          <a:xfrm>
            <a:off x="2221230" y="4568190"/>
            <a:ext cx="171450" cy="2286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628900" y="4324350"/>
            <a:ext cx="165735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tx1"/>
                </a:solidFill>
              </a:rPr>
              <a:t>  2X Production   </a:t>
            </a:r>
          </a:p>
        </p:txBody>
      </p:sp>
      <p:sp>
        <p:nvSpPr>
          <p:cNvPr id="14" name="Up Arrow 13"/>
          <p:cNvSpPr/>
          <p:nvPr/>
        </p:nvSpPr>
        <p:spPr>
          <a:xfrm>
            <a:off x="3981450" y="4568190"/>
            <a:ext cx="171450" cy="2286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4343400" y="4324350"/>
            <a:ext cx="228600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Import substitution </a:t>
            </a:r>
          </a:p>
          <a:p>
            <a:pPr algn="ctr"/>
            <a:r>
              <a:rPr lang="en-US" sz="1350" b="1" dirty="0">
                <a:solidFill>
                  <a:schemeClr val="tx1"/>
                </a:solidFill>
              </a:rPr>
              <a:t>Rs 14000 Crs </a:t>
            </a:r>
            <a:r>
              <a:rPr lang="en-US" sz="1800" b="1" dirty="0">
                <a:solidFill>
                  <a:schemeClr val="tx1"/>
                </a:solidFill>
              </a:rPr>
              <a:t>          </a:t>
            </a:r>
            <a:r>
              <a:rPr lang="en-US" sz="788" b="1" dirty="0">
                <a:solidFill>
                  <a:schemeClr val="tx1"/>
                </a:solidFill>
              </a:rPr>
              <a:t>     </a:t>
            </a:r>
            <a:endParaRPr lang="en-US" sz="1800" b="1" dirty="0">
              <a:solidFill>
                <a:schemeClr val="tx1"/>
              </a:solidFill>
            </a:endParaRPr>
          </a:p>
        </p:txBody>
      </p:sp>
      <p:sp>
        <p:nvSpPr>
          <p:cNvPr id="18" name="Rectangle 17"/>
          <p:cNvSpPr/>
          <p:nvPr/>
        </p:nvSpPr>
        <p:spPr>
          <a:xfrm>
            <a:off x="6686550" y="3714750"/>
            <a:ext cx="1314450" cy="1295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chemeClr val="tx1"/>
                </a:solidFill>
              </a:rPr>
              <a:t> Additional Income of ~ Rs 12000 Cr </a:t>
            </a:r>
          </a:p>
          <a:p>
            <a:r>
              <a:rPr lang="en-US" sz="1350" b="1" dirty="0">
                <a:solidFill>
                  <a:schemeClr val="tx1"/>
                </a:solidFill>
              </a:rPr>
              <a:t>~2 lac farmers  </a:t>
            </a:r>
          </a:p>
        </p:txBody>
      </p:sp>
      <p:sp>
        <p:nvSpPr>
          <p:cNvPr id="20" name="Down Arrow 19"/>
          <p:cNvSpPr/>
          <p:nvPr/>
        </p:nvSpPr>
        <p:spPr>
          <a:xfrm>
            <a:off x="6400801" y="1352550"/>
            <a:ext cx="34289" cy="22860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1257300" y="1123950"/>
            <a:ext cx="310422" cy="300082"/>
          </a:xfrm>
          <a:prstGeom prst="rect">
            <a:avLst/>
          </a:prstGeom>
          <a:noFill/>
        </p:spPr>
        <p:txBody>
          <a:bodyPr wrap="square" rtlCol="0">
            <a:spAutoFit/>
          </a:bodyPr>
          <a:lstStyle/>
          <a:p>
            <a:r>
              <a:rPr lang="en-US" sz="675" dirty="0">
                <a:solidFill>
                  <a:schemeClr val="bg1"/>
                </a:solidFill>
              </a:rPr>
              <a:t>Yield</a:t>
            </a:r>
          </a:p>
        </p:txBody>
      </p:sp>
    </p:spTree>
    <p:extLst>
      <p:ext uri="{BB962C8B-B14F-4D97-AF65-F5344CB8AC3E}">
        <p14:creationId xmlns:p14="http://schemas.microsoft.com/office/powerpoint/2010/main" val="253611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E7FBACBB-20AD-4423-9949-A5638F436BFA}" type="slidenum">
              <a:rPr lang="en-IN" smtClean="0"/>
              <a:pPr/>
              <a:t>1</a:t>
            </a:fld>
            <a:endParaRPr lang="en-IN"/>
          </a:p>
        </p:txBody>
      </p:sp>
      <p:sp>
        <p:nvSpPr>
          <p:cNvPr id="8" name="Rectangle 7"/>
          <p:cNvSpPr/>
          <p:nvPr/>
        </p:nvSpPr>
        <p:spPr>
          <a:xfrm>
            <a:off x="1676400" y="1504950"/>
            <a:ext cx="58674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Indian Agriculture – a context </a:t>
            </a:r>
          </a:p>
        </p:txBody>
      </p:sp>
      <p:pic>
        <p:nvPicPr>
          <p:cNvPr id="4" name="Picture 3" descr="Green Leaf Logo, Cattle, Agriculture, Farm, Tractor, Crop, Irrigation,  Farmer transparent background PNG clipart | HiClipart"/>
          <p:cNvPicPr/>
          <p:nvPr/>
        </p:nvPicPr>
        <p:blipFill>
          <a:blip r:embed="rId2"/>
          <a:srcRect/>
          <a:stretch>
            <a:fillRect/>
          </a:stretch>
        </p:blipFill>
        <p:spPr bwMode="auto">
          <a:xfrm>
            <a:off x="3657600" y="2952750"/>
            <a:ext cx="1657350" cy="16573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8858"/>
            <a:ext cx="8229600" cy="857250"/>
          </a:xfrm>
        </p:spPr>
        <p:txBody>
          <a:bodyPr anchor="ctr">
            <a:noAutofit/>
          </a:bodyPr>
          <a:lstStyle/>
          <a:p>
            <a:pPr algn="ctr"/>
            <a:r>
              <a:rPr lang="en-US" sz="2400" dirty="0"/>
              <a:t>Evolution of Seed / Plant </a:t>
            </a:r>
            <a:r>
              <a:rPr lang="en-US" sz="2400" dirty="0" err="1"/>
              <a:t>propagules</a:t>
            </a:r>
            <a:r>
              <a:rPr lang="en-US" sz="2400" dirty="0"/>
              <a:t> Technologies</a:t>
            </a:r>
          </a:p>
        </p:txBody>
      </p:sp>
      <p:sp>
        <p:nvSpPr>
          <p:cNvPr id="4" name="Content Placeholder 3"/>
          <p:cNvSpPr>
            <a:spLocks noGrp="1"/>
          </p:cNvSpPr>
          <p:nvPr>
            <p:ph sz="quarter" idx="11"/>
          </p:nvPr>
        </p:nvSpPr>
        <p:spPr>
          <a:xfrm>
            <a:off x="760730" y="1210310"/>
            <a:ext cx="8220075" cy="3331028"/>
          </a:xfrm>
        </p:spPr>
        <p:txBody>
          <a:bodyPr/>
          <a:lstStyle/>
          <a:p>
            <a:r>
              <a:rPr lang="en-US" sz="2400" dirty="0"/>
              <a:t>Selection of more Productive Seeds / Plants</a:t>
            </a:r>
          </a:p>
          <a:p>
            <a:r>
              <a:rPr lang="en-US" sz="2400" dirty="0"/>
              <a:t>Hybrid</a:t>
            </a:r>
            <a:r>
              <a:rPr lang="de-DE" sz="2400" dirty="0" err="1"/>
              <a:t>isation</a:t>
            </a:r>
            <a:r>
              <a:rPr lang="de-DE" sz="2400" dirty="0"/>
              <a:t> technology</a:t>
            </a:r>
            <a:endParaRPr lang="en-US" sz="2400" dirty="0"/>
          </a:p>
          <a:p>
            <a:r>
              <a:rPr lang="en-US" sz="2400" dirty="0"/>
              <a:t>Grafting technologies</a:t>
            </a:r>
          </a:p>
          <a:p>
            <a:r>
              <a:rPr lang="en-US" sz="2400" dirty="0"/>
              <a:t>Use of rDNA technology</a:t>
            </a:r>
          </a:p>
          <a:p>
            <a:r>
              <a:rPr lang="en-US" sz="2400" dirty="0"/>
              <a:t>Genome editing Technologies</a:t>
            </a:r>
          </a:p>
          <a:p>
            <a:r>
              <a:rPr lang="en-US" sz="2400" dirty="0"/>
              <a:t>Plant Tissue Culture techniques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40"/>
            <a:ext cx="8229600" cy="857250"/>
          </a:xfrm>
        </p:spPr>
        <p:txBody>
          <a:bodyPr anchor="ctr">
            <a:noAutofit/>
          </a:bodyPr>
          <a:lstStyle/>
          <a:p>
            <a:pPr algn="ctr"/>
            <a:r>
              <a:rPr lang="de-DE" sz="2400" b="0" dirty="0"/>
              <a:t>Factors </a:t>
            </a:r>
            <a:r>
              <a:rPr lang="de-DE" sz="2400" b="0" dirty="0" err="1"/>
              <a:t>influencing</a:t>
            </a:r>
            <a:r>
              <a:rPr lang="de-DE" sz="2400" b="0" dirty="0"/>
              <a:t> crop Productivity</a:t>
            </a:r>
            <a:endParaRPr lang="en-US" sz="2400" b="0" dirty="0"/>
          </a:p>
        </p:txBody>
      </p:sp>
      <p:sp>
        <p:nvSpPr>
          <p:cNvPr id="4" name="Content Placeholder 3"/>
          <p:cNvSpPr>
            <a:spLocks noGrp="1"/>
          </p:cNvSpPr>
          <p:nvPr>
            <p:ph sz="quarter" idx="11"/>
          </p:nvPr>
        </p:nvSpPr>
        <p:spPr>
          <a:xfrm>
            <a:off x="466090" y="879146"/>
            <a:ext cx="8220075" cy="3331028"/>
          </a:xfrm>
        </p:spPr>
        <p:txBody>
          <a:bodyPr/>
          <a:lstStyle/>
          <a:p>
            <a:r>
              <a:rPr lang="de-DE" sz="2400" dirty="0"/>
              <a:t>Genetics of </a:t>
            </a:r>
            <a:r>
              <a:rPr lang="de-DE" sz="2400" dirty="0" err="1"/>
              <a:t>planting</a:t>
            </a:r>
            <a:r>
              <a:rPr lang="de-DE" sz="2400" dirty="0"/>
              <a:t> material</a:t>
            </a:r>
          </a:p>
          <a:p>
            <a:r>
              <a:rPr lang="de-DE" sz="2400" dirty="0" err="1"/>
              <a:t>Efficient</a:t>
            </a:r>
            <a:r>
              <a:rPr lang="de-DE" sz="2400" dirty="0"/>
              <a:t> </a:t>
            </a:r>
            <a:r>
              <a:rPr lang="de-DE" sz="2400" dirty="0" err="1"/>
              <a:t>Planting</a:t>
            </a:r>
            <a:r>
              <a:rPr lang="de-DE" sz="2400" dirty="0"/>
              <a:t> technologies</a:t>
            </a:r>
          </a:p>
          <a:p>
            <a:r>
              <a:rPr lang="de-DE" sz="2400" dirty="0"/>
              <a:t>Crop Management which </a:t>
            </a:r>
            <a:r>
              <a:rPr lang="de-DE" sz="2400" dirty="0" err="1"/>
              <a:t>includes</a:t>
            </a:r>
            <a:r>
              <a:rPr lang="de-DE" sz="2400" dirty="0"/>
              <a:t> crop nutrition, crop protection, water, Environment, </a:t>
            </a:r>
            <a:r>
              <a:rPr lang="de-DE" sz="2400" dirty="0" err="1"/>
              <a:t>etc</a:t>
            </a:r>
            <a:r>
              <a:rPr lang="de-DE" sz="2400" dirty="0"/>
              <a:t> </a:t>
            </a:r>
          </a:p>
          <a:p>
            <a:r>
              <a:rPr lang="de-DE" sz="2400" dirty="0"/>
              <a:t>Post harvesting technologies</a:t>
            </a:r>
          </a:p>
          <a:p>
            <a:endParaRPr lang="de-DE" sz="2400" dirty="0"/>
          </a:p>
        </p:txBody>
      </p:sp>
      <p:sp>
        <p:nvSpPr>
          <p:cNvPr id="7" name="Rectangle 6">
            <a:extLst>
              <a:ext uri="{FF2B5EF4-FFF2-40B4-BE49-F238E27FC236}">
                <a16:creationId xmlns:a16="http://schemas.microsoft.com/office/drawing/2014/main" id="{BD718ECD-1598-2B45-8573-E35F7CDD42BB}"/>
              </a:ext>
            </a:extLst>
          </p:cNvPr>
          <p:cNvSpPr/>
          <p:nvPr/>
        </p:nvSpPr>
        <p:spPr>
          <a:xfrm>
            <a:off x="723900" y="3743642"/>
            <a:ext cx="7696200" cy="990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Above factors are  a function of science based technologies and proven management practices </a:t>
            </a:r>
          </a:p>
        </p:txBody>
      </p:sp>
    </p:spTree>
    <p:extLst>
      <p:ext uri="{BB962C8B-B14F-4D97-AF65-F5344CB8AC3E}">
        <p14:creationId xmlns:p14="http://schemas.microsoft.com/office/powerpoint/2010/main" val="246893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DEC8E9-31C9-1C40-B5D2-D837CA8440A8}"/>
              </a:ext>
            </a:extLst>
          </p:cNvPr>
          <p:cNvSpPr>
            <a:spLocks noGrp="1"/>
          </p:cNvSpPr>
          <p:nvPr>
            <p:ph type="title"/>
          </p:nvPr>
        </p:nvSpPr>
        <p:spPr>
          <a:xfrm>
            <a:off x="304800" y="0"/>
            <a:ext cx="8229600" cy="857250"/>
          </a:xfrm>
        </p:spPr>
        <p:txBody>
          <a:bodyPr/>
          <a:lstStyle/>
          <a:p>
            <a:pPr algn="ctr"/>
            <a:r>
              <a:rPr lang="en-US" sz="2800" dirty="0">
                <a:latin typeface="+mj-lt"/>
              </a:rPr>
              <a:t>Digital technologies have potential to</a:t>
            </a:r>
            <a:br>
              <a:rPr lang="en-US" sz="2800" dirty="0">
                <a:latin typeface="+mj-lt"/>
              </a:rPr>
            </a:br>
            <a:r>
              <a:rPr lang="en-US" sz="2800" dirty="0">
                <a:latin typeface="+mj-lt"/>
              </a:rPr>
              <a:t> transform productivity</a:t>
            </a:r>
          </a:p>
        </p:txBody>
      </p:sp>
      <p:sp>
        <p:nvSpPr>
          <p:cNvPr id="4" name="Content Placeholder 3">
            <a:extLst>
              <a:ext uri="{FF2B5EF4-FFF2-40B4-BE49-F238E27FC236}">
                <a16:creationId xmlns:a16="http://schemas.microsoft.com/office/drawing/2014/main" id="{6E0CE848-969C-4346-A4F3-E49DE6AA8179}"/>
              </a:ext>
            </a:extLst>
          </p:cNvPr>
          <p:cNvSpPr>
            <a:spLocks noGrp="1"/>
          </p:cNvSpPr>
          <p:nvPr>
            <p:ph sz="half" idx="1"/>
          </p:nvPr>
        </p:nvSpPr>
        <p:spPr>
          <a:xfrm>
            <a:off x="266132" y="1060355"/>
            <a:ext cx="3794760" cy="3394472"/>
          </a:xfrm>
        </p:spPr>
        <p:txBody>
          <a:bodyPr/>
          <a:lstStyle/>
          <a:p>
            <a:pPr algn="l" rtl="0">
              <a:lnSpc>
                <a:spcPct val="85000"/>
              </a:lnSpc>
              <a:spcBef>
                <a:spcPct val="0"/>
              </a:spcBef>
              <a:defRPr/>
            </a:pPr>
            <a:r>
              <a:rPr lang="en-US" sz="1900" dirty="0">
                <a:solidFill>
                  <a:schemeClr val="tx1"/>
                </a:solidFill>
              </a:rPr>
              <a:t>IoT based applications, Satellite technologies</a:t>
            </a:r>
          </a:p>
          <a:p>
            <a:pPr algn="l" rtl="0">
              <a:lnSpc>
                <a:spcPct val="85000"/>
              </a:lnSpc>
              <a:spcBef>
                <a:spcPct val="0"/>
              </a:spcBef>
              <a:defRPr/>
            </a:pPr>
            <a:r>
              <a:rPr lang="en-US" sz="1900" dirty="0">
                <a:solidFill>
                  <a:schemeClr val="tx1"/>
                </a:solidFill>
                <a:latin typeface="+mj-lt"/>
              </a:rPr>
              <a:t>Technology services related to weather forecast, risk management and crop insurance</a:t>
            </a:r>
          </a:p>
          <a:p>
            <a:pPr algn="l" rtl="0">
              <a:lnSpc>
                <a:spcPct val="85000"/>
              </a:lnSpc>
              <a:spcBef>
                <a:spcPct val="0"/>
              </a:spcBef>
              <a:defRPr/>
            </a:pPr>
            <a:r>
              <a:rPr lang="en-US" sz="1900" dirty="0">
                <a:solidFill>
                  <a:schemeClr val="tx1"/>
                </a:solidFill>
                <a:latin typeface="+mj-lt"/>
              </a:rPr>
              <a:t>Precision and Data driven </a:t>
            </a:r>
            <a:r>
              <a:rPr lang="en-US" sz="1900" dirty="0">
                <a:latin typeface="+mj-lt"/>
              </a:rPr>
              <a:t>d</a:t>
            </a:r>
            <a:r>
              <a:rPr lang="en-US" sz="1900" dirty="0">
                <a:solidFill>
                  <a:schemeClr val="tx1"/>
                </a:solidFill>
                <a:latin typeface="+mj-lt"/>
              </a:rPr>
              <a:t>ecisions </a:t>
            </a:r>
            <a:r>
              <a:rPr lang="en-US" sz="1900" i="1" dirty="0">
                <a:latin typeface="+mj-lt"/>
              </a:rPr>
              <a:t>Data science moves much faster than other types of ag science. It might take 10 years to get a new biotech seed to market, but a new digital tech product might take just two years.</a:t>
            </a:r>
            <a:endParaRPr lang="en-US" sz="1900" b="1" i="1" kern="1200" dirty="0">
              <a:solidFill>
                <a:schemeClr val="tx2"/>
              </a:solidFill>
              <a:latin typeface="+mj-lt"/>
              <a:ea typeface="Verdana" panose="020B0604030504040204" pitchFamily="34" charset="0"/>
              <a:cs typeface="Verdana" panose="020B0604030504040204" pitchFamily="34" charset="0"/>
            </a:endParaRPr>
          </a:p>
          <a:p>
            <a:endParaRPr lang="en-US" dirty="0"/>
          </a:p>
        </p:txBody>
      </p:sp>
      <p:pic>
        <p:nvPicPr>
          <p:cNvPr id="8" name="Content Placeholder 7">
            <a:extLst>
              <a:ext uri="{FF2B5EF4-FFF2-40B4-BE49-F238E27FC236}">
                <a16:creationId xmlns:a16="http://schemas.microsoft.com/office/drawing/2014/main" id="{CEC692DD-3578-DD4A-8B64-E2225ED63C59}"/>
              </a:ext>
            </a:extLst>
          </p:cNvPr>
          <p:cNvPicPr>
            <a:picLocks noGrp="1" noChangeAspect="1"/>
          </p:cNvPicPr>
          <p:nvPr>
            <p:ph sz="half" idx="2"/>
          </p:nvPr>
        </p:nvPicPr>
        <p:blipFill>
          <a:blip r:embed="rId3" cstate="screen"/>
          <a:stretch>
            <a:fillRect/>
          </a:stretch>
        </p:blipFill>
        <p:spPr>
          <a:xfrm>
            <a:off x="4328160" y="1063228"/>
            <a:ext cx="4673600" cy="3488451"/>
          </a:xfrm>
          <a:prstGeom prst="rect">
            <a:avLst/>
          </a:prstGeom>
          <a:ln>
            <a:solidFill>
              <a:srgbClr val="394771"/>
            </a:solidFill>
          </a:ln>
        </p:spPr>
      </p:pic>
    </p:spTree>
    <p:extLst>
      <p:ext uri="{BB962C8B-B14F-4D97-AF65-F5344CB8AC3E}">
        <p14:creationId xmlns:p14="http://schemas.microsoft.com/office/powerpoint/2010/main" val="352892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440" y="-40640"/>
            <a:ext cx="8229600" cy="857250"/>
          </a:xfrm>
        </p:spPr>
        <p:txBody>
          <a:bodyPr/>
          <a:lstStyle/>
          <a:p>
            <a:pPr algn="ctr"/>
            <a:r>
              <a:rPr lang="en-US" sz="2400" dirty="0">
                <a:latin typeface="+mj-lt"/>
              </a:rPr>
              <a:t>Encouraging Transformative Technologies </a:t>
            </a:r>
            <a:br>
              <a:rPr lang="en-US" sz="2400" dirty="0">
                <a:latin typeface="+mj-lt"/>
              </a:rPr>
            </a:br>
            <a:r>
              <a:rPr lang="en-US" sz="2400" dirty="0">
                <a:latin typeface="+mj-lt"/>
              </a:rPr>
              <a:t>in Agriculture – An Enabling Policy Environment</a:t>
            </a:r>
          </a:p>
        </p:txBody>
      </p:sp>
      <p:sp>
        <p:nvSpPr>
          <p:cNvPr id="5" name="Slide Number Placeholder 4"/>
          <p:cNvSpPr>
            <a:spLocks noGrp="1"/>
          </p:cNvSpPr>
          <p:nvPr>
            <p:ph type="sldNum" sz="quarter" idx="10"/>
          </p:nvPr>
        </p:nvSpPr>
        <p:spPr/>
        <p:txBody>
          <a:bodyPr/>
          <a:lstStyle/>
          <a:p>
            <a:fld id="{E7FBACBB-20AD-4423-9949-A5638F436BFA}" type="slidenum">
              <a:rPr lang="en-IN" smtClean="0"/>
              <a:pPr/>
              <a:t>22</a:t>
            </a:fld>
            <a:endParaRPr lang="en-IN"/>
          </a:p>
        </p:txBody>
      </p:sp>
      <p:graphicFrame>
        <p:nvGraphicFramePr>
          <p:cNvPr id="8" name="Diagram 7"/>
          <p:cNvGraphicFramePr/>
          <p:nvPr/>
        </p:nvGraphicFramePr>
        <p:xfrm>
          <a:off x="457200" y="1047750"/>
          <a:ext cx="8077200" cy="355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84EAD10-2DEC-401A-B3D3-1C18B5B81114}" type="slidenum">
              <a:rPr lang="en-US" smtClean="0">
                <a:solidFill>
                  <a:srgbClr val="494949">
                    <a:lumMod val="60000"/>
                    <a:lumOff val="40000"/>
                  </a:srgbClr>
                </a:solidFill>
              </a:rPr>
              <a:pPr/>
              <a:t>23</a:t>
            </a:fld>
            <a:endParaRPr lang="en-US" dirty="0">
              <a:solidFill>
                <a:srgbClr val="494949">
                  <a:lumMod val="60000"/>
                  <a:lumOff val="40000"/>
                </a:srgbClr>
              </a:solidFill>
            </a:endParaRPr>
          </a:p>
        </p:txBody>
      </p:sp>
      <p:sp>
        <p:nvSpPr>
          <p:cNvPr id="4" name="Content Placeholder 3"/>
          <p:cNvSpPr>
            <a:spLocks noGrp="1"/>
          </p:cNvSpPr>
          <p:nvPr>
            <p:ph sz="quarter" idx="11"/>
          </p:nvPr>
        </p:nvSpPr>
        <p:spPr>
          <a:xfrm>
            <a:off x="381000" y="1962150"/>
            <a:ext cx="8220075" cy="3331028"/>
          </a:xfrm>
        </p:spPr>
        <p:txBody>
          <a:bodyPr/>
          <a:lstStyle/>
          <a:p>
            <a:pPr algn="ctr">
              <a:buNone/>
            </a:pPr>
            <a:r>
              <a:rPr lang="en-US" dirty="0"/>
              <a:t>Thank you</a:t>
            </a:r>
          </a:p>
          <a:p>
            <a:pPr algn="ctr">
              <a:buNone/>
            </a:pPr>
            <a:r>
              <a:rPr lang="en-US"/>
              <a:t>Questions ?</a:t>
            </a:r>
            <a:endParaRPr lang="en-US" dirty="0"/>
          </a:p>
        </p:txBody>
      </p:sp>
    </p:spTree>
    <p:extLst>
      <p:ext uri="{BB962C8B-B14F-4D97-AF65-F5344CB8AC3E}">
        <p14:creationId xmlns:p14="http://schemas.microsoft.com/office/powerpoint/2010/main" val="174482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6D44-9060-3A48-838A-122E36FF119D}"/>
              </a:ext>
            </a:extLst>
          </p:cNvPr>
          <p:cNvSpPr>
            <a:spLocks noGrp="1"/>
          </p:cNvSpPr>
          <p:nvPr>
            <p:ph type="title"/>
          </p:nvPr>
        </p:nvSpPr>
        <p:spPr/>
        <p:txBody>
          <a:bodyPr/>
          <a:lstStyle/>
          <a:p>
            <a:endParaRPr lang="en-US" dirty="0"/>
          </a:p>
        </p:txBody>
      </p:sp>
      <p:sp>
        <p:nvSpPr>
          <p:cNvPr id="5" name="Slide Number Placeholder 4">
            <a:extLst>
              <a:ext uri="{FF2B5EF4-FFF2-40B4-BE49-F238E27FC236}">
                <a16:creationId xmlns:a16="http://schemas.microsoft.com/office/drawing/2014/main" id="{8E9E5BC8-2DD2-3E43-BA05-A45C6DB6B289}"/>
              </a:ext>
            </a:extLst>
          </p:cNvPr>
          <p:cNvSpPr>
            <a:spLocks noGrp="1"/>
          </p:cNvSpPr>
          <p:nvPr>
            <p:ph type="sldNum" sz="quarter" idx="12"/>
          </p:nvPr>
        </p:nvSpPr>
        <p:spPr/>
        <p:txBody>
          <a:bodyPr/>
          <a:lstStyle/>
          <a:p>
            <a:fld id="{E7FBACBB-20AD-4423-9949-A5638F436BFA}" type="slidenum">
              <a:rPr lang="en-IN" smtClean="0"/>
              <a:pPr/>
              <a:t>24</a:t>
            </a:fld>
            <a:endParaRPr lang="en-IN"/>
          </a:p>
        </p:txBody>
      </p:sp>
      <p:pic>
        <p:nvPicPr>
          <p:cNvPr id="8" name="Content Placeholder 7">
            <a:extLst>
              <a:ext uri="{FF2B5EF4-FFF2-40B4-BE49-F238E27FC236}">
                <a16:creationId xmlns:a16="http://schemas.microsoft.com/office/drawing/2014/main" id="{407B154A-64D9-1644-AE98-1CE4F1F22761}"/>
              </a:ext>
            </a:extLst>
          </p:cNvPr>
          <p:cNvPicPr>
            <a:picLocks noGrp="1" noChangeAspect="1"/>
          </p:cNvPicPr>
          <p:nvPr>
            <p:ph sz="half" idx="1"/>
          </p:nvPr>
        </p:nvPicPr>
        <p:blipFill>
          <a:blip r:embed="rId2"/>
          <a:stretch>
            <a:fillRect/>
          </a:stretch>
        </p:blipFill>
        <p:spPr>
          <a:xfrm>
            <a:off x="901701" y="1651633"/>
            <a:ext cx="2133599" cy="3224644"/>
          </a:xfrm>
          <a:prstGeom prst="rect">
            <a:avLst/>
          </a:prstGeom>
        </p:spPr>
      </p:pic>
      <p:pic>
        <p:nvPicPr>
          <p:cNvPr id="11" name="Content Placeholder 10">
            <a:extLst>
              <a:ext uri="{FF2B5EF4-FFF2-40B4-BE49-F238E27FC236}">
                <a16:creationId xmlns:a16="http://schemas.microsoft.com/office/drawing/2014/main" id="{9F2EB25D-F2B8-724B-BA00-8D34AE5D986E}"/>
              </a:ext>
            </a:extLst>
          </p:cNvPr>
          <p:cNvPicPr>
            <a:picLocks noGrp="1" noChangeAspect="1"/>
          </p:cNvPicPr>
          <p:nvPr>
            <p:ph sz="half" idx="2"/>
          </p:nvPr>
        </p:nvPicPr>
        <p:blipFill>
          <a:blip r:embed="rId3"/>
          <a:stretch>
            <a:fillRect/>
          </a:stretch>
        </p:blipFill>
        <p:spPr>
          <a:xfrm>
            <a:off x="5750696" y="1567117"/>
            <a:ext cx="2108200" cy="3175000"/>
          </a:xfrm>
          <a:prstGeom prst="rect">
            <a:avLst/>
          </a:prstGeom>
        </p:spPr>
      </p:pic>
      <p:pic>
        <p:nvPicPr>
          <p:cNvPr id="14" name="Picture 13">
            <a:extLst>
              <a:ext uri="{FF2B5EF4-FFF2-40B4-BE49-F238E27FC236}">
                <a16:creationId xmlns:a16="http://schemas.microsoft.com/office/drawing/2014/main" id="{E4F2B59C-B7D3-8D4E-BDE4-78CD74911632}"/>
              </a:ext>
            </a:extLst>
          </p:cNvPr>
          <p:cNvPicPr>
            <a:picLocks noChangeAspect="1"/>
          </p:cNvPicPr>
          <p:nvPr/>
        </p:nvPicPr>
        <p:blipFill>
          <a:blip r:embed="rId4"/>
          <a:stretch>
            <a:fillRect/>
          </a:stretch>
        </p:blipFill>
        <p:spPr>
          <a:xfrm>
            <a:off x="3311956" y="1619244"/>
            <a:ext cx="2108200" cy="3175000"/>
          </a:xfrm>
          <a:prstGeom prst="rect">
            <a:avLst/>
          </a:prstGeom>
        </p:spPr>
      </p:pic>
    </p:spTree>
    <p:extLst>
      <p:ext uri="{BB962C8B-B14F-4D97-AF65-F5344CB8AC3E}">
        <p14:creationId xmlns:p14="http://schemas.microsoft.com/office/powerpoint/2010/main" val="364159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E7FBACBB-20AD-4423-9949-A5638F436BFA}" type="slidenum">
              <a:rPr lang="en-IN" smtClean="0"/>
              <a:pPr/>
              <a:t>25</a:t>
            </a:fld>
            <a:endParaRPr lang="en-IN"/>
          </a:p>
        </p:txBody>
      </p:sp>
      <p:sp>
        <p:nvSpPr>
          <p:cNvPr id="8" name="Rectangle 7"/>
          <p:cNvSpPr/>
          <p:nvPr/>
        </p:nvSpPr>
        <p:spPr>
          <a:xfrm>
            <a:off x="1016000" y="1281430"/>
            <a:ext cx="686816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Concept of  Entrepreneurship and Innovation </a:t>
            </a:r>
          </a:p>
        </p:txBody>
      </p:sp>
      <p:pic>
        <p:nvPicPr>
          <p:cNvPr id="4" name="Picture 3" descr="Bird Logo, Startup Accelerator, Business, Company, Startup Company,  Entrepreneurship, Business Incubator, Venture Capital transparent  background PNG clipart | HiClipart"/>
          <p:cNvPicPr/>
          <p:nvPr/>
        </p:nvPicPr>
        <p:blipFill>
          <a:blip r:embed="rId2" cstate="print"/>
          <a:srcRect/>
          <a:stretch>
            <a:fillRect/>
          </a:stretch>
        </p:blipFill>
        <p:spPr bwMode="auto">
          <a:xfrm>
            <a:off x="3810000" y="2952750"/>
            <a:ext cx="1466850" cy="14668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CCA0-E2B2-6A4A-9FD9-63C31EE18A19}"/>
              </a:ext>
            </a:extLst>
          </p:cNvPr>
          <p:cNvSpPr>
            <a:spLocks noGrp="1"/>
          </p:cNvSpPr>
          <p:nvPr>
            <p:ph type="title"/>
          </p:nvPr>
        </p:nvSpPr>
        <p:spPr/>
        <p:txBody>
          <a:bodyPr anchor="ctr"/>
          <a:lstStyle/>
          <a:p>
            <a:pPr algn="ctr"/>
            <a:r>
              <a:rPr lang="en-US" sz="2800" dirty="0">
                <a:latin typeface="+mj-lt"/>
              </a:rPr>
              <a:t>Entrepreneurship</a:t>
            </a:r>
          </a:p>
        </p:txBody>
      </p:sp>
      <p:sp>
        <p:nvSpPr>
          <p:cNvPr id="5" name="Slide Number Placeholder 4">
            <a:extLst>
              <a:ext uri="{FF2B5EF4-FFF2-40B4-BE49-F238E27FC236}">
                <a16:creationId xmlns:a16="http://schemas.microsoft.com/office/drawing/2014/main" id="{444B2AED-5DDD-6947-A3FA-12027E886ABF}"/>
              </a:ext>
            </a:extLst>
          </p:cNvPr>
          <p:cNvSpPr>
            <a:spLocks noGrp="1"/>
          </p:cNvSpPr>
          <p:nvPr>
            <p:ph type="sldNum" sz="quarter" idx="10"/>
          </p:nvPr>
        </p:nvSpPr>
        <p:spPr/>
        <p:txBody>
          <a:bodyPr/>
          <a:lstStyle/>
          <a:p>
            <a:fld id="{E7FBACBB-20AD-4423-9949-A5638F436BFA}" type="slidenum">
              <a:rPr lang="en-IN" smtClean="0"/>
              <a:pPr/>
              <a:t>26</a:t>
            </a:fld>
            <a:endParaRPr lang="en-IN"/>
          </a:p>
        </p:txBody>
      </p:sp>
      <p:sp>
        <p:nvSpPr>
          <p:cNvPr id="3" name="Content Placeholder 2">
            <a:extLst>
              <a:ext uri="{FF2B5EF4-FFF2-40B4-BE49-F238E27FC236}">
                <a16:creationId xmlns:a16="http://schemas.microsoft.com/office/drawing/2014/main" id="{997CEB9C-5879-134E-8EAB-0948EE95155C}"/>
              </a:ext>
            </a:extLst>
          </p:cNvPr>
          <p:cNvSpPr>
            <a:spLocks noGrp="1"/>
          </p:cNvSpPr>
          <p:nvPr>
            <p:ph sz="quarter" idx="11"/>
          </p:nvPr>
        </p:nvSpPr>
        <p:spPr>
          <a:xfrm>
            <a:off x="466725" y="1050155"/>
            <a:ext cx="8220075" cy="3331028"/>
          </a:xfrm>
        </p:spPr>
        <p:txBody>
          <a:bodyPr/>
          <a:lstStyle/>
          <a:p>
            <a:r>
              <a:rPr lang="en-US" sz="2000" dirty="0"/>
              <a:t>Entrepreneurship</a:t>
            </a:r>
          </a:p>
          <a:p>
            <a:pPr lvl="1"/>
            <a:r>
              <a:rPr lang="en-US" sz="2000" dirty="0"/>
              <a:t>Process of searching for  change and exploiting it as an opportunity</a:t>
            </a:r>
          </a:p>
          <a:p>
            <a:pPr lvl="1"/>
            <a:r>
              <a:rPr lang="en-US" sz="2000" dirty="0"/>
              <a:t>Can be applied across all walks of life and practiced by all</a:t>
            </a:r>
          </a:p>
          <a:p>
            <a:pPr lvl="1"/>
            <a:r>
              <a:rPr lang="en-US" sz="2000" dirty="0"/>
              <a:t>Does not  require inspiration, good luck, intuition nor one has to be a genius; it can be learned</a:t>
            </a:r>
          </a:p>
          <a:p>
            <a:pPr lvl="1"/>
            <a:r>
              <a:rPr lang="en-US" sz="2000" dirty="0"/>
              <a:t>Requires knowledge and application of Purposeful innovation</a:t>
            </a:r>
            <a:endParaRPr lang="en-US" sz="2400" dirty="0"/>
          </a:p>
          <a:p>
            <a:r>
              <a:rPr lang="en-US" sz="2000" dirty="0"/>
              <a:t>People/ </a:t>
            </a:r>
            <a:r>
              <a:rPr lang="en-US" sz="2000" dirty="0" err="1"/>
              <a:t>Organisations</a:t>
            </a:r>
            <a:r>
              <a:rPr lang="en-US" sz="2000" dirty="0"/>
              <a:t> who practice Entrepreneurship survive &amp; prosper in difficult times</a:t>
            </a:r>
          </a:p>
        </p:txBody>
      </p:sp>
    </p:spTree>
    <p:extLst>
      <p:ext uri="{BB962C8B-B14F-4D97-AF65-F5344CB8AC3E}">
        <p14:creationId xmlns:p14="http://schemas.microsoft.com/office/powerpoint/2010/main" val="375808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1BEC-486B-CF4B-9B09-FCF49D6DF2E0}"/>
              </a:ext>
            </a:extLst>
          </p:cNvPr>
          <p:cNvSpPr>
            <a:spLocks noGrp="1"/>
          </p:cNvSpPr>
          <p:nvPr>
            <p:ph type="title"/>
          </p:nvPr>
        </p:nvSpPr>
        <p:spPr/>
        <p:txBody>
          <a:bodyPr anchor="ctr"/>
          <a:lstStyle/>
          <a:p>
            <a:pPr algn="ctr"/>
            <a:r>
              <a:rPr lang="en-US" sz="2800" dirty="0">
                <a:latin typeface="+mj-lt"/>
              </a:rPr>
              <a:t>Systematic &amp; Purposeful Innovation</a:t>
            </a:r>
          </a:p>
        </p:txBody>
      </p:sp>
      <p:sp>
        <p:nvSpPr>
          <p:cNvPr id="5" name="Slide Number Placeholder 4">
            <a:extLst>
              <a:ext uri="{FF2B5EF4-FFF2-40B4-BE49-F238E27FC236}">
                <a16:creationId xmlns:a16="http://schemas.microsoft.com/office/drawing/2014/main" id="{8FA32940-45C4-1C41-A624-4575B601B32F}"/>
              </a:ext>
            </a:extLst>
          </p:cNvPr>
          <p:cNvSpPr>
            <a:spLocks noGrp="1"/>
          </p:cNvSpPr>
          <p:nvPr>
            <p:ph type="sldNum" sz="quarter" idx="10"/>
          </p:nvPr>
        </p:nvSpPr>
        <p:spPr/>
        <p:txBody>
          <a:bodyPr/>
          <a:lstStyle/>
          <a:p>
            <a:fld id="{E7FBACBB-20AD-4423-9949-A5638F436BFA}" type="slidenum">
              <a:rPr lang="en-IN" smtClean="0"/>
              <a:pPr/>
              <a:t>27</a:t>
            </a:fld>
            <a:endParaRPr lang="en-IN"/>
          </a:p>
        </p:txBody>
      </p:sp>
      <p:sp>
        <p:nvSpPr>
          <p:cNvPr id="3" name="Content Placeholder 2">
            <a:extLst>
              <a:ext uri="{FF2B5EF4-FFF2-40B4-BE49-F238E27FC236}">
                <a16:creationId xmlns:a16="http://schemas.microsoft.com/office/drawing/2014/main" id="{A5284754-778D-4344-AA19-D7C5D4D67466}"/>
              </a:ext>
            </a:extLst>
          </p:cNvPr>
          <p:cNvSpPr>
            <a:spLocks noGrp="1"/>
          </p:cNvSpPr>
          <p:nvPr>
            <p:ph sz="quarter" idx="11"/>
          </p:nvPr>
        </p:nvSpPr>
        <p:spPr>
          <a:xfrm>
            <a:off x="476250" y="1230630"/>
            <a:ext cx="8220075" cy="3331028"/>
          </a:xfrm>
        </p:spPr>
        <p:txBody>
          <a:bodyPr/>
          <a:lstStyle/>
          <a:p>
            <a:r>
              <a:rPr lang="en-US" sz="2000" dirty="0">
                <a:latin typeface="Arial" panose="020B0604020202020204" pitchFamily="34" charset="0"/>
                <a:cs typeface="Arial" panose="020B0604020202020204" pitchFamily="34" charset="0"/>
              </a:rPr>
              <a:t>It is a tool of Entrepreneurship</a:t>
            </a:r>
          </a:p>
          <a:p>
            <a:r>
              <a:rPr lang="en-US" sz="2000" dirty="0">
                <a:latin typeface="Arial" panose="020B0604020202020204" pitchFamily="34" charset="0"/>
                <a:cs typeface="Arial" panose="020B0604020202020204" pitchFamily="34" charset="0"/>
              </a:rPr>
              <a:t>Endows resources new capacity to create wealth</a:t>
            </a:r>
          </a:p>
          <a:p>
            <a:r>
              <a:rPr lang="en-US" sz="2000" dirty="0">
                <a:latin typeface="Arial" panose="020B0604020202020204" pitchFamily="34" charset="0"/>
                <a:cs typeface="Arial" panose="020B0604020202020204" pitchFamily="34" charset="0"/>
              </a:rPr>
              <a:t>Purposeful search for changes;  systematic analysis of the opportunities such changes might offer for innovation</a:t>
            </a:r>
          </a:p>
          <a:p>
            <a:r>
              <a:rPr lang="en-US" sz="2000" dirty="0">
                <a:latin typeface="Arial" panose="020B0604020202020204" pitchFamily="34" charset="0"/>
                <a:cs typeface="Arial" panose="020B0604020202020204" pitchFamily="34" charset="0"/>
              </a:rPr>
              <a:t>Endows resources new capacity to create wealth</a:t>
            </a:r>
          </a:p>
          <a:p>
            <a:r>
              <a:rPr lang="en-US" sz="2000" dirty="0">
                <a:latin typeface="Arial" panose="020B0604020202020204" pitchFamily="34" charset="0"/>
                <a:cs typeface="Arial" panose="020B0604020202020204" pitchFamily="34" charset="0"/>
              </a:rPr>
              <a:t>Neither requires geniuses nor inspiration; it is hard work</a:t>
            </a:r>
          </a:p>
          <a:p>
            <a:r>
              <a:rPr lang="en-US" sz="2000" dirty="0">
                <a:latin typeface="Arial" panose="020B0604020202020204" pitchFamily="34" charset="0"/>
                <a:cs typeface="Arial" panose="020B0604020202020204" pitchFamily="34" charset="0"/>
              </a:rPr>
              <a:t>Can be applied by monitoring seven sources for innovative opportunities</a:t>
            </a:r>
          </a:p>
        </p:txBody>
      </p:sp>
    </p:spTree>
    <p:extLst>
      <p:ext uri="{BB962C8B-B14F-4D97-AF65-F5344CB8AC3E}">
        <p14:creationId xmlns:p14="http://schemas.microsoft.com/office/powerpoint/2010/main" val="385597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D568-6DFB-6B41-A886-7287157D8A20}"/>
              </a:ext>
            </a:extLst>
          </p:cNvPr>
          <p:cNvSpPr>
            <a:spLocks noGrp="1"/>
          </p:cNvSpPr>
          <p:nvPr>
            <p:ph type="title"/>
          </p:nvPr>
        </p:nvSpPr>
        <p:spPr>
          <a:xfrm>
            <a:off x="-381000" y="0"/>
            <a:ext cx="8229600" cy="857250"/>
          </a:xfrm>
        </p:spPr>
        <p:txBody>
          <a:bodyPr anchor="ctr"/>
          <a:lstStyle/>
          <a:p>
            <a:pPr algn="ctr"/>
            <a:r>
              <a:rPr lang="en-US" sz="2800" dirty="0">
                <a:latin typeface="+mj-lt"/>
              </a:rPr>
              <a:t>Seven sources for Innovative Opportunities</a:t>
            </a:r>
          </a:p>
        </p:txBody>
      </p:sp>
      <p:sp>
        <p:nvSpPr>
          <p:cNvPr id="5" name="Slide Number Placeholder 4">
            <a:extLst>
              <a:ext uri="{FF2B5EF4-FFF2-40B4-BE49-F238E27FC236}">
                <a16:creationId xmlns:a16="http://schemas.microsoft.com/office/drawing/2014/main" id="{ADD6909C-CC7E-2649-B109-EECDC4CB90EF}"/>
              </a:ext>
            </a:extLst>
          </p:cNvPr>
          <p:cNvSpPr>
            <a:spLocks noGrp="1"/>
          </p:cNvSpPr>
          <p:nvPr>
            <p:ph type="sldNum" sz="quarter" idx="10"/>
          </p:nvPr>
        </p:nvSpPr>
        <p:spPr/>
        <p:txBody>
          <a:bodyPr/>
          <a:lstStyle/>
          <a:p>
            <a:fld id="{E7FBACBB-20AD-4423-9949-A5638F436BFA}" type="slidenum">
              <a:rPr lang="en-IN" smtClean="0"/>
              <a:pPr/>
              <a:t>28</a:t>
            </a:fld>
            <a:endParaRPr lang="en-IN"/>
          </a:p>
        </p:txBody>
      </p:sp>
      <p:sp>
        <p:nvSpPr>
          <p:cNvPr id="3" name="Content Placeholder 2">
            <a:extLst>
              <a:ext uri="{FF2B5EF4-FFF2-40B4-BE49-F238E27FC236}">
                <a16:creationId xmlns:a16="http://schemas.microsoft.com/office/drawing/2014/main" id="{C6093EF2-CB01-DD46-9770-15F479EFA1D4}"/>
              </a:ext>
            </a:extLst>
          </p:cNvPr>
          <p:cNvSpPr>
            <a:spLocks noGrp="1"/>
          </p:cNvSpPr>
          <p:nvPr>
            <p:ph sz="quarter" idx="11"/>
          </p:nvPr>
        </p:nvSpPr>
        <p:spPr/>
        <p:txBody>
          <a:bodyPr/>
          <a:lstStyle/>
          <a:p>
            <a:r>
              <a:rPr lang="en-US" sz="2000" dirty="0">
                <a:latin typeface="Arial" panose="020B0604020202020204" pitchFamily="34" charset="0"/>
                <a:cs typeface="Arial" panose="020B0604020202020204" pitchFamily="34" charset="0"/>
              </a:rPr>
              <a:t>The Unexpected</a:t>
            </a:r>
          </a:p>
          <a:p>
            <a:r>
              <a:rPr lang="en-US" sz="2000" dirty="0">
                <a:latin typeface="Arial" panose="020B0604020202020204" pitchFamily="34" charset="0"/>
                <a:cs typeface="Arial" panose="020B0604020202020204" pitchFamily="34" charset="0"/>
              </a:rPr>
              <a:t>The Incongruity</a:t>
            </a:r>
          </a:p>
          <a:p>
            <a:r>
              <a:rPr lang="en-US" sz="2000" dirty="0">
                <a:latin typeface="Arial" panose="020B0604020202020204" pitchFamily="34" charset="0"/>
                <a:cs typeface="Arial" panose="020B0604020202020204" pitchFamily="34" charset="0"/>
              </a:rPr>
              <a:t>Innovation based on process need</a:t>
            </a:r>
          </a:p>
          <a:p>
            <a:r>
              <a:rPr lang="en-US" sz="2000" dirty="0">
                <a:latin typeface="Arial" panose="020B0604020202020204" pitchFamily="34" charset="0"/>
                <a:cs typeface="Arial" panose="020B0604020202020204" pitchFamily="34" charset="0"/>
              </a:rPr>
              <a:t>Change in Industry Structure</a:t>
            </a:r>
          </a:p>
          <a:p>
            <a:r>
              <a:rPr lang="en-US" sz="2000" dirty="0">
                <a:latin typeface="Arial" panose="020B0604020202020204" pitchFamily="34" charset="0"/>
                <a:cs typeface="Arial" panose="020B0604020202020204" pitchFamily="34" charset="0"/>
              </a:rPr>
              <a:t>Demographics</a:t>
            </a:r>
          </a:p>
          <a:p>
            <a:r>
              <a:rPr lang="en-US" sz="2000" dirty="0">
                <a:latin typeface="Arial" panose="020B0604020202020204" pitchFamily="34" charset="0"/>
                <a:cs typeface="Arial" panose="020B0604020202020204" pitchFamily="34" charset="0"/>
              </a:rPr>
              <a:t>Change in perception, mood and meaning </a:t>
            </a:r>
          </a:p>
          <a:p>
            <a:r>
              <a:rPr lang="en-US" sz="2000" dirty="0">
                <a:latin typeface="Arial" panose="020B0604020202020204" pitchFamily="34" charset="0"/>
                <a:cs typeface="Arial" panose="020B0604020202020204" pitchFamily="34" charset="0"/>
              </a:rPr>
              <a:t>New Knowledge both scientific and non scientific</a:t>
            </a:r>
          </a:p>
        </p:txBody>
      </p:sp>
      <p:pic>
        <p:nvPicPr>
          <p:cNvPr id="6" name="Picture 5" descr="7 Ways to Encourage Creativity &amp; Innovation On Your Team"/>
          <p:cNvPicPr/>
          <p:nvPr/>
        </p:nvPicPr>
        <p:blipFill>
          <a:blip r:embed="rId2" cstate="print"/>
          <a:srcRect/>
          <a:stretch>
            <a:fillRect/>
          </a:stretch>
        </p:blipFill>
        <p:spPr bwMode="auto">
          <a:xfrm>
            <a:off x="4953000" y="1123950"/>
            <a:ext cx="3657600" cy="1676400"/>
          </a:xfrm>
          <a:prstGeom prst="rect">
            <a:avLst/>
          </a:prstGeom>
          <a:noFill/>
          <a:ln w="9525">
            <a:noFill/>
            <a:miter lim="800000"/>
            <a:headEnd/>
            <a:tailEnd/>
          </a:ln>
        </p:spPr>
      </p:pic>
    </p:spTree>
    <p:extLst>
      <p:ext uri="{BB962C8B-B14F-4D97-AF65-F5344CB8AC3E}">
        <p14:creationId xmlns:p14="http://schemas.microsoft.com/office/powerpoint/2010/main" val="82001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descr="India Map-01.png"/>
          <p:cNvPicPr preferRelativeResize="0"/>
          <p:nvPr/>
        </p:nvPicPr>
        <p:blipFill rotWithShape="1">
          <a:blip r:embed="rId3">
            <a:alphaModFix amt="54000"/>
          </a:blip>
          <a:srcRect/>
          <a:stretch/>
        </p:blipFill>
        <p:spPr>
          <a:xfrm>
            <a:off x="3816641" y="215509"/>
            <a:ext cx="3952952" cy="4423404"/>
          </a:xfrm>
          <a:prstGeom prst="rect">
            <a:avLst/>
          </a:prstGeom>
          <a:noFill/>
          <a:ln>
            <a:noFill/>
          </a:ln>
        </p:spPr>
      </p:pic>
      <p:pic>
        <p:nvPicPr>
          <p:cNvPr id="139" name="Shape 139" descr="Field.png"/>
          <p:cNvPicPr preferRelativeResize="0"/>
          <p:nvPr/>
        </p:nvPicPr>
        <p:blipFill rotWithShape="1">
          <a:blip r:embed="rId4">
            <a:alphaModFix/>
          </a:blip>
          <a:srcRect/>
          <a:stretch/>
        </p:blipFill>
        <p:spPr>
          <a:xfrm>
            <a:off x="1749908" y="2128352"/>
            <a:ext cx="4407576" cy="1002957"/>
          </a:xfrm>
          <a:prstGeom prst="rect">
            <a:avLst/>
          </a:prstGeom>
          <a:noFill/>
          <a:ln>
            <a:noFill/>
          </a:ln>
        </p:spPr>
      </p:pic>
      <p:sp>
        <p:nvSpPr>
          <p:cNvPr id="142" name="Shape 142"/>
          <p:cNvSpPr txBox="1"/>
          <p:nvPr/>
        </p:nvSpPr>
        <p:spPr>
          <a:xfrm>
            <a:off x="1800775" y="1589231"/>
            <a:ext cx="959993" cy="392415"/>
          </a:xfrm>
          <a:prstGeom prst="rect">
            <a:avLst/>
          </a:prstGeom>
          <a:noFill/>
          <a:ln>
            <a:noFill/>
          </a:ln>
        </p:spPr>
        <p:txBody>
          <a:bodyPr spcFirstLastPara="1" wrap="square" lIns="68569" tIns="34275" rIns="68569" bIns="34275" anchor="t" anchorCtr="0">
            <a:noAutofit/>
          </a:bodyPr>
          <a:lstStyle/>
          <a:p>
            <a:r>
              <a:rPr lang="en-US" sz="2100" b="1" dirty="0">
                <a:solidFill>
                  <a:srgbClr val="F6B90A"/>
                </a:solidFill>
                <a:latin typeface="Calibri"/>
                <a:ea typeface="Calibri"/>
                <a:cs typeface="Calibri"/>
                <a:sym typeface="Calibri"/>
              </a:rPr>
              <a:t>159.7</a:t>
            </a:r>
            <a:endParaRPr sz="2100" b="1" dirty="0">
              <a:solidFill>
                <a:srgbClr val="F6B90A"/>
              </a:solidFill>
              <a:latin typeface="Calibri"/>
              <a:ea typeface="Calibri"/>
              <a:cs typeface="Calibri"/>
              <a:sym typeface="Calibri"/>
            </a:endParaRPr>
          </a:p>
        </p:txBody>
      </p:sp>
      <p:sp>
        <p:nvSpPr>
          <p:cNvPr id="143" name="Shape 143"/>
          <p:cNvSpPr/>
          <p:nvPr/>
        </p:nvSpPr>
        <p:spPr>
          <a:xfrm>
            <a:off x="1842795" y="1947858"/>
            <a:ext cx="1012753" cy="392415"/>
          </a:xfrm>
          <a:prstGeom prst="rect">
            <a:avLst/>
          </a:prstGeom>
          <a:noFill/>
          <a:ln>
            <a:noFill/>
          </a:ln>
        </p:spPr>
        <p:txBody>
          <a:bodyPr spcFirstLastPara="1" wrap="square" lIns="68569" tIns="34275" rIns="68569" bIns="34275" anchor="t" anchorCtr="0">
            <a:noAutofit/>
          </a:bodyPr>
          <a:lstStyle/>
          <a:p>
            <a:r>
              <a:rPr lang="en-US" sz="1050">
                <a:solidFill>
                  <a:schemeClr val="dk1"/>
                </a:solidFill>
                <a:latin typeface="Calibri"/>
                <a:ea typeface="Calibri"/>
                <a:cs typeface="Calibri"/>
                <a:sym typeface="Calibri"/>
              </a:rPr>
              <a:t>million hectares</a:t>
            </a:r>
            <a:endParaRPr sz="1050"/>
          </a:p>
          <a:p>
            <a:r>
              <a:rPr lang="en-US" sz="1050">
                <a:solidFill>
                  <a:schemeClr val="dk1"/>
                </a:solidFill>
                <a:latin typeface="Calibri"/>
                <a:ea typeface="Calibri"/>
                <a:cs typeface="Calibri"/>
                <a:sym typeface="Calibri"/>
              </a:rPr>
              <a:t>of arable land</a:t>
            </a:r>
            <a:endParaRPr sz="1050">
              <a:solidFill>
                <a:schemeClr val="dk1"/>
              </a:solidFill>
              <a:latin typeface="Calibri"/>
              <a:ea typeface="Calibri"/>
              <a:cs typeface="Calibri"/>
              <a:sym typeface="Calibri"/>
            </a:endParaRPr>
          </a:p>
        </p:txBody>
      </p:sp>
      <p:sp>
        <p:nvSpPr>
          <p:cNvPr id="144" name="Shape 144"/>
          <p:cNvSpPr txBox="1"/>
          <p:nvPr/>
        </p:nvSpPr>
        <p:spPr>
          <a:xfrm>
            <a:off x="2870920" y="1582851"/>
            <a:ext cx="959993" cy="392415"/>
          </a:xfrm>
          <a:prstGeom prst="rect">
            <a:avLst/>
          </a:prstGeom>
          <a:noFill/>
          <a:ln>
            <a:noFill/>
          </a:ln>
        </p:spPr>
        <p:txBody>
          <a:bodyPr spcFirstLastPara="1" wrap="square" lIns="68569" tIns="34275" rIns="68569" bIns="34275" anchor="t" anchorCtr="0">
            <a:noAutofit/>
          </a:bodyPr>
          <a:lstStyle/>
          <a:p>
            <a:r>
              <a:rPr lang="en-US" sz="2100" b="1">
                <a:solidFill>
                  <a:srgbClr val="F6B90A"/>
                </a:solidFill>
                <a:latin typeface="Calibri"/>
                <a:ea typeface="Calibri"/>
                <a:cs typeface="Calibri"/>
                <a:sym typeface="Calibri"/>
              </a:rPr>
              <a:t>2</a:t>
            </a:r>
            <a:r>
              <a:rPr lang="en-US" sz="1500" b="1">
                <a:solidFill>
                  <a:srgbClr val="F6B90A"/>
                </a:solidFill>
                <a:latin typeface="Calibri"/>
                <a:ea typeface="Calibri"/>
                <a:cs typeface="Calibri"/>
                <a:sym typeface="Calibri"/>
              </a:rPr>
              <a:t>nd</a:t>
            </a:r>
            <a:endParaRPr sz="2100" b="1">
              <a:solidFill>
                <a:srgbClr val="F6B90A"/>
              </a:solidFill>
              <a:latin typeface="Calibri"/>
              <a:ea typeface="Calibri"/>
              <a:cs typeface="Calibri"/>
              <a:sym typeface="Calibri"/>
            </a:endParaRPr>
          </a:p>
        </p:txBody>
      </p:sp>
      <p:sp>
        <p:nvSpPr>
          <p:cNvPr id="145" name="Shape 145"/>
          <p:cNvSpPr/>
          <p:nvPr/>
        </p:nvSpPr>
        <p:spPr>
          <a:xfrm>
            <a:off x="2864971" y="1947858"/>
            <a:ext cx="1187643" cy="392415"/>
          </a:xfrm>
          <a:prstGeom prst="rect">
            <a:avLst/>
          </a:prstGeom>
          <a:noFill/>
          <a:ln>
            <a:noFill/>
          </a:ln>
        </p:spPr>
        <p:txBody>
          <a:bodyPr spcFirstLastPara="1" wrap="square" lIns="68569" tIns="34275" rIns="68569" bIns="34275" anchor="t" anchorCtr="0">
            <a:noAutofit/>
          </a:bodyPr>
          <a:lstStyle/>
          <a:p>
            <a:r>
              <a:rPr lang="en-US" sz="1050">
                <a:solidFill>
                  <a:schemeClr val="dk1"/>
                </a:solidFill>
                <a:latin typeface="Calibri"/>
                <a:ea typeface="Calibri"/>
                <a:cs typeface="Calibri"/>
                <a:sym typeface="Calibri"/>
              </a:rPr>
              <a:t>Largest agricultural</a:t>
            </a:r>
            <a:endParaRPr sz="1050"/>
          </a:p>
          <a:p>
            <a:r>
              <a:rPr lang="en-US" sz="1050">
                <a:solidFill>
                  <a:schemeClr val="dk1"/>
                </a:solidFill>
                <a:latin typeface="Calibri"/>
                <a:ea typeface="Calibri"/>
                <a:cs typeface="Calibri"/>
                <a:sym typeface="Calibri"/>
              </a:rPr>
              <a:t>land globally</a:t>
            </a:r>
            <a:endParaRPr sz="1050">
              <a:solidFill>
                <a:schemeClr val="dk1"/>
              </a:solidFill>
              <a:latin typeface="Calibri"/>
              <a:ea typeface="Calibri"/>
              <a:cs typeface="Calibri"/>
              <a:sym typeface="Calibri"/>
            </a:endParaRPr>
          </a:p>
        </p:txBody>
      </p:sp>
      <p:sp>
        <p:nvSpPr>
          <p:cNvPr id="146" name="Shape 146"/>
          <p:cNvSpPr txBox="1"/>
          <p:nvPr/>
        </p:nvSpPr>
        <p:spPr>
          <a:xfrm>
            <a:off x="5131236" y="1562868"/>
            <a:ext cx="959993" cy="392415"/>
          </a:xfrm>
          <a:prstGeom prst="rect">
            <a:avLst/>
          </a:prstGeom>
          <a:noFill/>
          <a:ln>
            <a:noFill/>
          </a:ln>
        </p:spPr>
        <p:txBody>
          <a:bodyPr spcFirstLastPara="1" wrap="square" lIns="68569" tIns="34275" rIns="68569" bIns="34275" anchor="t" anchorCtr="0">
            <a:noAutofit/>
          </a:bodyPr>
          <a:lstStyle/>
          <a:p>
            <a:r>
              <a:rPr lang="en-US" sz="2100" b="1">
                <a:solidFill>
                  <a:srgbClr val="26A1DD"/>
                </a:solidFill>
                <a:latin typeface="Calibri"/>
                <a:ea typeface="Calibri"/>
                <a:cs typeface="Calibri"/>
                <a:sym typeface="Calibri"/>
              </a:rPr>
              <a:t>15</a:t>
            </a:r>
            <a:endParaRPr sz="2100" b="1">
              <a:solidFill>
                <a:srgbClr val="26A1DD"/>
              </a:solidFill>
              <a:latin typeface="Calibri"/>
              <a:ea typeface="Calibri"/>
              <a:cs typeface="Calibri"/>
              <a:sym typeface="Calibri"/>
            </a:endParaRPr>
          </a:p>
        </p:txBody>
      </p:sp>
      <p:sp>
        <p:nvSpPr>
          <p:cNvPr id="147" name="Shape 147"/>
          <p:cNvSpPr/>
          <p:nvPr/>
        </p:nvSpPr>
        <p:spPr>
          <a:xfrm>
            <a:off x="5144941" y="1857938"/>
            <a:ext cx="946742" cy="392415"/>
          </a:xfrm>
          <a:prstGeom prst="rect">
            <a:avLst/>
          </a:prstGeom>
          <a:noFill/>
          <a:ln>
            <a:noFill/>
          </a:ln>
        </p:spPr>
        <p:txBody>
          <a:bodyPr spcFirstLastPara="1" wrap="square" lIns="68569" tIns="34275" rIns="68569" bIns="34275" anchor="t" anchorCtr="0">
            <a:noAutofit/>
          </a:bodyPr>
          <a:lstStyle/>
          <a:p>
            <a:r>
              <a:rPr lang="en-US" sz="1050">
                <a:solidFill>
                  <a:schemeClr val="dk1"/>
                </a:solidFill>
                <a:latin typeface="Calibri"/>
                <a:ea typeface="Calibri"/>
                <a:cs typeface="Calibri"/>
                <a:sym typeface="Calibri"/>
              </a:rPr>
              <a:t>major climates</a:t>
            </a:r>
            <a:endParaRPr sz="1050"/>
          </a:p>
          <a:p>
            <a:r>
              <a:rPr lang="en-US" sz="1050">
                <a:solidFill>
                  <a:schemeClr val="dk1"/>
                </a:solidFill>
                <a:latin typeface="Calibri"/>
                <a:ea typeface="Calibri"/>
                <a:cs typeface="Calibri"/>
                <a:sym typeface="Calibri"/>
              </a:rPr>
              <a:t>available </a:t>
            </a:r>
            <a:endParaRPr sz="1050">
              <a:solidFill>
                <a:schemeClr val="dk1"/>
              </a:solidFill>
              <a:latin typeface="Calibri"/>
              <a:ea typeface="Calibri"/>
              <a:cs typeface="Calibri"/>
              <a:sym typeface="Calibri"/>
            </a:endParaRPr>
          </a:p>
        </p:txBody>
      </p:sp>
      <p:sp>
        <p:nvSpPr>
          <p:cNvPr id="148" name="Shape 148"/>
          <p:cNvSpPr txBox="1"/>
          <p:nvPr/>
        </p:nvSpPr>
        <p:spPr>
          <a:xfrm>
            <a:off x="4064883" y="1311272"/>
            <a:ext cx="959993" cy="392415"/>
          </a:xfrm>
          <a:prstGeom prst="rect">
            <a:avLst/>
          </a:prstGeom>
          <a:noFill/>
          <a:ln>
            <a:noFill/>
          </a:ln>
        </p:spPr>
        <p:txBody>
          <a:bodyPr spcFirstLastPara="1" wrap="square" lIns="68569" tIns="34275" rIns="68569" bIns="34275" anchor="t" anchorCtr="0">
            <a:noAutofit/>
          </a:bodyPr>
          <a:lstStyle/>
          <a:p>
            <a:r>
              <a:rPr lang="en-US" sz="2100" b="1">
                <a:solidFill>
                  <a:srgbClr val="E36C09"/>
                </a:solidFill>
                <a:latin typeface="Calibri"/>
                <a:ea typeface="Calibri"/>
                <a:cs typeface="Calibri"/>
                <a:sym typeface="Calibri"/>
              </a:rPr>
              <a:t>45/60</a:t>
            </a:r>
            <a:endParaRPr sz="2100" b="1">
              <a:solidFill>
                <a:srgbClr val="E36C09"/>
              </a:solidFill>
              <a:latin typeface="Calibri"/>
              <a:ea typeface="Calibri"/>
              <a:cs typeface="Calibri"/>
              <a:sym typeface="Calibri"/>
            </a:endParaRPr>
          </a:p>
        </p:txBody>
      </p:sp>
      <p:sp>
        <p:nvSpPr>
          <p:cNvPr id="149" name="Shape 149"/>
          <p:cNvSpPr/>
          <p:nvPr/>
        </p:nvSpPr>
        <p:spPr>
          <a:xfrm>
            <a:off x="4068444" y="1635167"/>
            <a:ext cx="650875" cy="333168"/>
          </a:xfrm>
          <a:prstGeom prst="rect">
            <a:avLst/>
          </a:prstGeom>
          <a:noFill/>
          <a:ln>
            <a:noFill/>
          </a:ln>
        </p:spPr>
        <p:txBody>
          <a:bodyPr spcFirstLastPara="1" wrap="square" lIns="68569" tIns="34275" rIns="68569" bIns="34275" anchor="t" anchorCtr="0">
            <a:noAutofit/>
          </a:bodyPr>
          <a:lstStyle/>
          <a:p>
            <a:pPr>
              <a:lnSpc>
                <a:spcPct val="80000"/>
              </a:lnSpc>
            </a:pPr>
            <a:r>
              <a:rPr lang="en-US" sz="1050">
                <a:solidFill>
                  <a:schemeClr val="dk1"/>
                </a:solidFill>
                <a:latin typeface="Calibri"/>
                <a:ea typeface="Calibri"/>
                <a:cs typeface="Calibri"/>
                <a:sym typeface="Calibri"/>
              </a:rPr>
              <a:t>soil types</a:t>
            </a:r>
            <a:endParaRPr sz="1050"/>
          </a:p>
          <a:p>
            <a:pPr>
              <a:lnSpc>
                <a:spcPct val="80000"/>
              </a:lnSpc>
            </a:pPr>
            <a:r>
              <a:rPr lang="en-US" sz="1050">
                <a:solidFill>
                  <a:schemeClr val="dk1"/>
                </a:solidFill>
                <a:latin typeface="Calibri"/>
                <a:ea typeface="Calibri"/>
                <a:cs typeface="Calibri"/>
                <a:sym typeface="Calibri"/>
              </a:rPr>
              <a:t>available</a:t>
            </a:r>
            <a:endParaRPr sz="1050">
              <a:solidFill>
                <a:schemeClr val="dk1"/>
              </a:solidFill>
              <a:latin typeface="Calibri"/>
              <a:ea typeface="Calibri"/>
              <a:cs typeface="Calibri"/>
              <a:sym typeface="Calibri"/>
            </a:endParaRPr>
          </a:p>
        </p:txBody>
      </p:sp>
      <p:sp>
        <p:nvSpPr>
          <p:cNvPr id="150" name="Shape 150"/>
          <p:cNvSpPr txBox="1"/>
          <p:nvPr/>
        </p:nvSpPr>
        <p:spPr>
          <a:xfrm>
            <a:off x="3899441" y="3316195"/>
            <a:ext cx="642578" cy="392415"/>
          </a:xfrm>
          <a:prstGeom prst="rect">
            <a:avLst/>
          </a:prstGeom>
          <a:noFill/>
          <a:ln>
            <a:noFill/>
          </a:ln>
        </p:spPr>
        <p:txBody>
          <a:bodyPr spcFirstLastPara="1" wrap="square" lIns="68569" tIns="34275" rIns="68569" bIns="34275" anchor="t" anchorCtr="0">
            <a:noAutofit/>
          </a:bodyPr>
          <a:lstStyle/>
          <a:p>
            <a:r>
              <a:rPr lang="en-US" sz="2100" b="1">
                <a:solidFill>
                  <a:srgbClr val="186D88"/>
                </a:solidFill>
                <a:latin typeface="Calibri"/>
                <a:ea typeface="Calibri"/>
                <a:cs typeface="Calibri"/>
                <a:sym typeface="Calibri"/>
              </a:rPr>
              <a:t>119</a:t>
            </a:r>
            <a:endParaRPr sz="2100" b="1">
              <a:solidFill>
                <a:srgbClr val="186D88"/>
              </a:solidFill>
              <a:latin typeface="Calibri"/>
              <a:ea typeface="Calibri"/>
              <a:cs typeface="Calibri"/>
              <a:sym typeface="Calibri"/>
            </a:endParaRPr>
          </a:p>
        </p:txBody>
      </p:sp>
      <p:sp>
        <p:nvSpPr>
          <p:cNvPr id="151" name="Shape 151"/>
          <p:cNvSpPr/>
          <p:nvPr/>
        </p:nvSpPr>
        <p:spPr>
          <a:xfrm>
            <a:off x="4460723" y="3359418"/>
            <a:ext cx="968570" cy="333168"/>
          </a:xfrm>
          <a:prstGeom prst="rect">
            <a:avLst/>
          </a:prstGeom>
          <a:noFill/>
          <a:ln>
            <a:noFill/>
          </a:ln>
        </p:spPr>
        <p:txBody>
          <a:bodyPr spcFirstLastPara="1" wrap="square" lIns="68569" tIns="34275" rIns="68569" bIns="34275" anchor="t" anchorCtr="0">
            <a:noAutofit/>
          </a:bodyPr>
          <a:lstStyle/>
          <a:p>
            <a:pPr>
              <a:lnSpc>
                <a:spcPct val="80000"/>
              </a:lnSpc>
            </a:pPr>
            <a:r>
              <a:rPr lang="en-US" sz="1050">
                <a:solidFill>
                  <a:schemeClr val="dk1"/>
                </a:solidFill>
                <a:latin typeface="Calibri"/>
                <a:ea typeface="Calibri"/>
                <a:cs typeface="Calibri"/>
                <a:sym typeface="Calibri"/>
              </a:rPr>
              <a:t>million farmers</a:t>
            </a:r>
            <a:endParaRPr sz="1050"/>
          </a:p>
          <a:p>
            <a:pPr>
              <a:lnSpc>
                <a:spcPct val="80000"/>
              </a:lnSpc>
            </a:pPr>
            <a:r>
              <a:rPr lang="en-US" sz="1050">
                <a:solidFill>
                  <a:schemeClr val="dk1"/>
                </a:solidFill>
                <a:latin typeface="Calibri"/>
                <a:ea typeface="Calibri"/>
                <a:cs typeface="Calibri"/>
                <a:sym typeface="Calibri"/>
              </a:rPr>
              <a:t>working</a:t>
            </a:r>
            <a:endParaRPr sz="1050">
              <a:solidFill>
                <a:schemeClr val="dk1"/>
              </a:solidFill>
              <a:latin typeface="Calibri"/>
              <a:ea typeface="Calibri"/>
              <a:cs typeface="Calibri"/>
              <a:sym typeface="Calibri"/>
            </a:endParaRPr>
          </a:p>
        </p:txBody>
      </p:sp>
      <p:sp>
        <p:nvSpPr>
          <p:cNvPr id="152" name="Shape 152"/>
          <p:cNvSpPr txBox="1"/>
          <p:nvPr/>
        </p:nvSpPr>
        <p:spPr>
          <a:xfrm>
            <a:off x="3899441" y="3797381"/>
            <a:ext cx="642578" cy="392415"/>
          </a:xfrm>
          <a:prstGeom prst="rect">
            <a:avLst/>
          </a:prstGeom>
          <a:noFill/>
          <a:ln>
            <a:noFill/>
          </a:ln>
        </p:spPr>
        <p:txBody>
          <a:bodyPr spcFirstLastPara="1" wrap="square" lIns="68569" tIns="34275" rIns="68569" bIns="34275" anchor="t" anchorCtr="0">
            <a:noAutofit/>
          </a:bodyPr>
          <a:lstStyle/>
          <a:p>
            <a:r>
              <a:rPr lang="en-US" sz="2100" b="1">
                <a:solidFill>
                  <a:srgbClr val="5B7F1D"/>
                </a:solidFill>
                <a:latin typeface="Calibri"/>
                <a:ea typeface="Calibri"/>
                <a:cs typeface="Calibri"/>
                <a:sym typeface="Calibri"/>
              </a:rPr>
              <a:t>144</a:t>
            </a:r>
            <a:endParaRPr sz="2100" b="1">
              <a:solidFill>
                <a:srgbClr val="5B7F1D"/>
              </a:solidFill>
              <a:latin typeface="Calibri"/>
              <a:ea typeface="Calibri"/>
              <a:cs typeface="Calibri"/>
              <a:sym typeface="Calibri"/>
            </a:endParaRPr>
          </a:p>
        </p:txBody>
      </p:sp>
      <p:sp>
        <p:nvSpPr>
          <p:cNvPr id="153" name="Shape 153"/>
          <p:cNvSpPr/>
          <p:nvPr/>
        </p:nvSpPr>
        <p:spPr>
          <a:xfrm>
            <a:off x="4460722" y="3838493"/>
            <a:ext cx="1432490" cy="333168"/>
          </a:xfrm>
          <a:prstGeom prst="rect">
            <a:avLst/>
          </a:prstGeom>
          <a:noFill/>
          <a:ln>
            <a:noFill/>
          </a:ln>
        </p:spPr>
        <p:txBody>
          <a:bodyPr spcFirstLastPara="1" wrap="square" lIns="68569" tIns="34275" rIns="68569" bIns="34275" anchor="t" anchorCtr="0">
            <a:noAutofit/>
          </a:bodyPr>
          <a:lstStyle/>
          <a:p>
            <a:pPr>
              <a:lnSpc>
                <a:spcPct val="80000"/>
              </a:lnSpc>
            </a:pPr>
            <a:r>
              <a:rPr lang="en-US" sz="1050">
                <a:solidFill>
                  <a:schemeClr val="dk1"/>
                </a:solidFill>
                <a:latin typeface="Calibri"/>
                <a:ea typeface="Calibri"/>
                <a:cs typeface="Calibri"/>
                <a:sym typeface="Calibri"/>
              </a:rPr>
              <a:t>million laborers directly</a:t>
            </a:r>
            <a:endParaRPr sz="1050"/>
          </a:p>
          <a:p>
            <a:pPr>
              <a:lnSpc>
                <a:spcPct val="80000"/>
              </a:lnSpc>
            </a:pPr>
            <a:r>
              <a:rPr lang="en-US" sz="1050">
                <a:solidFill>
                  <a:schemeClr val="dk1"/>
                </a:solidFill>
                <a:latin typeface="Calibri"/>
                <a:ea typeface="Calibri"/>
                <a:cs typeface="Calibri"/>
                <a:sym typeface="Calibri"/>
              </a:rPr>
              <a:t>involved in agriculture</a:t>
            </a:r>
            <a:endParaRPr sz="1050">
              <a:solidFill>
                <a:schemeClr val="dk1"/>
              </a:solidFill>
              <a:latin typeface="Calibri"/>
              <a:ea typeface="Calibri"/>
              <a:cs typeface="Calibri"/>
              <a:sym typeface="Calibri"/>
            </a:endParaRPr>
          </a:p>
        </p:txBody>
      </p:sp>
      <p:sp>
        <p:nvSpPr>
          <p:cNvPr id="154" name="Shape 154"/>
          <p:cNvSpPr/>
          <p:nvPr/>
        </p:nvSpPr>
        <p:spPr>
          <a:xfrm>
            <a:off x="6102663" y="3777978"/>
            <a:ext cx="1535057" cy="392415"/>
          </a:xfrm>
          <a:prstGeom prst="rect">
            <a:avLst/>
          </a:prstGeom>
          <a:noFill/>
          <a:ln>
            <a:noFill/>
          </a:ln>
        </p:spPr>
        <p:txBody>
          <a:bodyPr spcFirstLastPara="1" wrap="square" lIns="68569" tIns="34275" rIns="68569" bIns="34275" anchor="t" anchorCtr="0">
            <a:noAutofit/>
          </a:bodyPr>
          <a:lstStyle/>
          <a:p>
            <a:pPr algn="ctr"/>
            <a:r>
              <a:rPr lang="en-US" sz="1050">
                <a:solidFill>
                  <a:schemeClr val="dk1"/>
                </a:solidFill>
                <a:latin typeface="Calibri"/>
                <a:ea typeface="Calibri"/>
                <a:cs typeface="Calibri"/>
                <a:sym typeface="Calibri"/>
              </a:rPr>
              <a:t>of India’s population</a:t>
            </a:r>
            <a:endParaRPr sz="1050"/>
          </a:p>
          <a:p>
            <a:pPr algn="ctr"/>
            <a:r>
              <a:rPr lang="en-US" sz="1050">
                <a:solidFill>
                  <a:schemeClr val="dk1"/>
                </a:solidFill>
                <a:latin typeface="Calibri"/>
                <a:ea typeface="Calibri"/>
                <a:cs typeface="Calibri"/>
                <a:sym typeface="Calibri"/>
              </a:rPr>
              <a:t>dependent on agriculture</a:t>
            </a:r>
            <a:endParaRPr sz="1050">
              <a:solidFill>
                <a:schemeClr val="dk1"/>
              </a:solidFill>
              <a:latin typeface="Calibri"/>
              <a:ea typeface="Calibri"/>
              <a:cs typeface="Calibri"/>
              <a:sym typeface="Calibri"/>
            </a:endParaRPr>
          </a:p>
        </p:txBody>
      </p:sp>
      <p:pic>
        <p:nvPicPr>
          <p:cNvPr id="155" name="Shape 155" descr="man.png"/>
          <p:cNvPicPr preferRelativeResize="0"/>
          <p:nvPr/>
        </p:nvPicPr>
        <p:blipFill rotWithShape="1">
          <a:blip r:embed="rId5" cstate="print">
            <a:alphaModFix/>
          </a:blip>
          <a:srcRect/>
          <a:stretch/>
        </p:blipFill>
        <p:spPr>
          <a:xfrm>
            <a:off x="1773580" y="3316195"/>
            <a:ext cx="207884" cy="392415"/>
          </a:xfrm>
          <a:prstGeom prst="rect">
            <a:avLst/>
          </a:prstGeom>
          <a:noFill/>
          <a:ln>
            <a:noFill/>
          </a:ln>
        </p:spPr>
      </p:pic>
      <p:pic>
        <p:nvPicPr>
          <p:cNvPr id="156" name="Shape 156" descr="man.png"/>
          <p:cNvPicPr preferRelativeResize="0"/>
          <p:nvPr/>
        </p:nvPicPr>
        <p:blipFill rotWithShape="1">
          <a:blip r:embed="rId5" cstate="print">
            <a:alphaModFix/>
          </a:blip>
          <a:srcRect/>
          <a:stretch/>
        </p:blipFill>
        <p:spPr>
          <a:xfrm>
            <a:off x="2024071" y="3316195"/>
            <a:ext cx="207884" cy="392415"/>
          </a:xfrm>
          <a:prstGeom prst="rect">
            <a:avLst/>
          </a:prstGeom>
          <a:noFill/>
          <a:ln>
            <a:noFill/>
          </a:ln>
        </p:spPr>
      </p:pic>
      <p:pic>
        <p:nvPicPr>
          <p:cNvPr id="157" name="Shape 157" descr="man.png"/>
          <p:cNvPicPr preferRelativeResize="0"/>
          <p:nvPr/>
        </p:nvPicPr>
        <p:blipFill rotWithShape="1">
          <a:blip r:embed="rId5" cstate="print">
            <a:alphaModFix/>
          </a:blip>
          <a:srcRect/>
          <a:stretch/>
        </p:blipFill>
        <p:spPr>
          <a:xfrm>
            <a:off x="2274562" y="3316195"/>
            <a:ext cx="207884" cy="392415"/>
          </a:xfrm>
          <a:prstGeom prst="rect">
            <a:avLst/>
          </a:prstGeom>
          <a:noFill/>
          <a:ln>
            <a:noFill/>
          </a:ln>
        </p:spPr>
      </p:pic>
      <p:pic>
        <p:nvPicPr>
          <p:cNvPr id="158" name="Shape 158" descr="man.png"/>
          <p:cNvPicPr preferRelativeResize="0"/>
          <p:nvPr/>
        </p:nvPicPr>
        <p:blipFill rotWithShape="1">
          <a:blip r:embed="rId5" cstate="print">
            <a:alphaModFix/>
          </a:blip>
          <a:srcRect/>
          <a:stretch/>
        </p:blipFill>
        <p:spPr>
          <a:xfrm>
            <a:off x="2525053" y="3316195"/>
            <a:ext cx="207884" cy="392415"/>
          </a:xfrm>
          <a:prstGeom prst="rect">
            <a:avLst/>
          </a:prstGeom>
          <a:noFill/>
          <a:ln>
            <a:noFill/>
          </a:ln>
        </p:spPr>
      </p:pic>
      <p:pic>
        <p:nvPicPr>
          <p:cNvPr id="159" name="Shape 159" descr="man.png"/>
          <p:cNvPicPr preferRelativeResize="0"/>
          <p:nvPr/>
        </p:nvPicPr>
        <p:blipFill rotWithShape="1">
          <a:blip r:embed="rId5" cstate="print">
            <a:alphaModFix/>
          </a:blip>
          <a:srcRect/>
          <a:stretch/>
        </p:blipFill>
        <p:spPr>
          <a:xfrm>
            <a:off x="2775544" y="3316195"/>
            <a:ext cx="207884" cy="392415"/>
          </a:xfrm>
          <a:prstGeom prst="rect">
            <a:avLst/>
          </a:prstGeom>
          <a:noFill/>
          <a:ln>
            <a:noFill/>
          </a:ln>
        </p:spPr>
      </p:pic>
      <p:pic>
        <p:nvPicPr>
          <p:cNvPr id="160" name="Shape 160" descr="man.png"/>
          <p:cNvPicPr preferRelativeResize="0"/>
          <p:nvPr/>
        </p:nvPicPr>
        <p:blipFill rotWithShape="1">
          <a:blip r:embed="rId5" cstate="print">
            <a:alphaModFix/>
          </a:blip>
          <a:srcRect/>
          <a:stretch/>
        </p:blipFill>
        <p:spPr>
          <a:xfrm>
            <a:off x="3026035" y="3316195"/>
            <a:ext cx="207884" cy="392415"/>
          </a:xfrm>
          <a:prstGeom prst="rect">
            <a:avLst/>
          </a:prstGeom>
          <a:noFill/>
          <a:ln>
            <a:noFill/>
          </a:ln>
        </p:spPr>
      </p:pic>
      <p:pic>
        <p:nvPicPr>
          <p:cNvPr id="161" name="Shape 161" descr="man.png"/>
          <p:cNvPicPr preferRelativeResize="0"/>
          <p:nvPr/>
        </p:nvPicPr>
        <p:blipFill rotWithShape="1">
          <a:blip r:embed="rId5" cstate="print">
            <a:alphaModFix/>
          </a:blip>
          <a:srcRect/>
          <a:stretch/>
        </p:blipFill>
        <p:spPr>
          <a:xfrm>
            <a:off x="3276526" y="3316195"/>
            <a:ext cx="207884" cy="392415"/>
          </a:xfrm>
          <a:prstGeom prst="rect">
            <a:avLst/>
          </a:prstGeom>
          <a:noFill/>
          <a:ln>
            <a:noFill/>
          </a:ln>
        </p:spPr>
      </p:pic>
      <p:pic>
        <p:nvPicPr>
          <p:cNvPr id="162" name="Shape 162" descr="man.png"/>
          <p:cNvPicPr preferRelativeResize="0"/>
          <p:nvPr/>
        </p:nvPicPr>
        <p:blipFill rotWithShape="1">
          <a:blip r:embed="rId6" cstate="print">
            <a:alphaModFix/>
          </a:blip>
          <a:srcRect/>
          <a:stretch/>
        </p:blipFill>
        <p:spPr>
          <a:xfrm>
            <a:off x="1773580" y="3797381"/>
            <a:ext cx="207884" cy="392415"/>
          </a:xfrm>
          <a:prstGeom prst="rect">
            <a:avLst/>
          </a:prstGeom>
          <a:noFill/>
          <a:ln>
            <a:noFill/>
          </a:ln>
        </p:spPr>
      </p:pic>
      <p:pic>
        <p:nvPicPr>
          <p:cNvPr id="163" name="Shape 163" descr="man.png"/>
          <p:cNvPicPr preferRelativeResize="0"/>
          <p:nvPr/>
        </p:nvPicPr>
        <p:blipFill rotWithShape="1">
          <a:blip r:embed="rId6" cstate="print">
            <a:alphaModFix/>
          </a:blip>
          <a:srcRect/>
          <a:stretch/>
        </p:blipFill>
        <p:spPr>
          <a:xfrm>
            <a:off x="2024071" y="3797381"/>
            <a:ext cx="207884" cy="392415"/>
          </a:xfrm>
          <a:prstGeom prst="rect">
            <a:avLst/>
          </a:prstGeom>
          <a:noFill/>
          <a:ln>
            <a:noFill/>
          </a:ln>
        </p:spPr>
      </p:pic>
      <p:pic>
        <p:nvPicPr>
          <p:cNvPr id="164" name="Shape 164" descr="man.png"/>
          <p:cNvPicPr preferRelativeResize="0"/>
          <p:nvPr/>
        </p:nvPicPr>
        <p:blipFill rotWithShape="1">
          <a:blip r:embed="rId6" cstate="print">
            <a:alphaModFix/>
          </a:blip>
          <a:srcRect/>
          <a:stretch/>
        </p:blipFill>
        <p:spPr>
          <a:xfrm>
            <a:off x="2274562" y="3797381"/>
            <a:ext cx="207884" cy="392415"/>
          </a:xfrm>
          <a:prstGeom prst="rect">
            <a:avLst/>
          </a:prstGeom>
          <a:noFill/>
          <a:ln>
            <a:noFill/>
          </a:ln>
        </p:spPr>
      </p:pic>
      <p:pic>
        <p:nvPicPr>
          <p:cNvPr id="165" name="Shape 165" descr="man.png"/>
          <p:cNvPicPr preferRelativeResize="0"/>
          <p:nvPr/>
        </p:nvPicPr>
        <p:blipFill rotWithShape="1">
          <a:blip r:embed="rId6" cstate="print">
            <a:alphaModFix/>
          </a:blip>
          <a:srcRect/>
          <a:stretch/>
        </p:blipFill>
        <p:spPr>
          <a:xfrm>
            <a:off x="2525053" y="3797381"/>
            <a:ext cx="207884" cy="392415"/>
          </a:xfrm>
          <a:prstGeom prst="rect">
            <a:avLst/>
          </a:prstGeom>
          <a:noFill/>
          <a:ln>
            <a:noFill/>
          </a:ln>
        </p:spPr>
      </p:pic>
      <p:pic>
        <p:nvPicPr>
          <p:cNvPr id="166" name="Shape 166" descr="man.png"/>
          <p:cNvPicPr preferRelativeResize="0"/>
          <p:nvPr/>
        </p:nvPicPr>
        <p:blipFill rotWithShape="1">
          <a:blip r:embed="rId6" cstate="print">
            <a:alphaModFix/>
          </a:blip>
          <a:srcRect/>
          <a:stretch/>
        </p:blipFill>
        <p:spPr>
          <a:xfrm>
            <a:off x="2775544" y="3797381"/>
            <a:ext cx="207884" cy="392415"/>
          </a:xfrm>
          <a:prstGeom prst="rect">
            <a:avLst/>
          </a:prstGeom>
          <a:noFill/>
          <a:ln>
            <a:noFill/>
          </a:ln>
        </p:spPr>
      </p:pic>
      <p:pic>
        <p:nvPicPr>
          <p:cNvPr id="167" name="Shape 167" descr="man.png"/>
          <p:cNvPicPr preferRelativeResize="0"/>
          <p:nvPr/>
        </p:nvPicPr>
        <p:blipFill rotWithShape="1">
          <a:blip r:embed="rId6" cstate="print">
            <a:alphaModFix/>
          </a:blip>
          <a:srcRect/>
          <a:stretch/>
        </p:blipFill>
        <p:spPr>
          <a:xfrm>
            <a:off x="3026035" y="3797381"/>
            <a:ext cx="207884" cy="392415"/>
          </a:xfrm>
          <a:prstGeom prst="rect">
            <a:avLst/>
          </a:prstGeom>
          <a:noFill/>
          <a:ln>
            <a:noFill/>
          </a:ln>
        </p:spPr>
      </p:pic>
      <p:pic>
        <p:nvPicPr>
          <p:cNvPr id="168" name="Shape 168" descr="man.png"/>
          <p:cNvPicPr preferRelativeResize="0"/>
          <p:nvPr/>
        </p:nvPicPr>
        <p:blipFill rotWithShape="1">
          <a:blip r:embed="rId6" cstate="print">
            <a:alphaModFix/>
          </a:blip>
          <a:srcRect/>
          <a:stretch/>
        </p:blipFill>
        <p:spPr>
          <a:xfrm>
            <a:off x="3276526" y="3797381"/>
            <a:ext cx="207884" cy="392415"/>
          </a:xfrm>
          <a:prstGeom prst="rect">
            <a:avLst/>
          </a:prstGeom>
          <a:noFill/>
          <a:ln>
            <a:noFill/>
          </a:ln>
        </p:spPr>
      </p:pic>
      <p:pic>
        <p:nvPicPr>
          <p:cNvPr id="169" name="Shape 169" descr="man.png"/>
          <p:cNvPicPr preferRelativeResize="0"/>
          <p:nvPr/>
        </p:nvPicPr>
        <p:blipFill rotWithShape="1">
          <a:blip r:embed="rId6" cstate="print">
            <a:alphaModFix/>
          </a:blip>
          <a:srcRect/>
          <a:stretch/>
        </p:blipFill>
        <p:spPr>
          <a:xfrm>
            <a:off x="3527017" y="3797381"/>
            <a:ext cx="207884" cy="392415"/>
          </a:xfrm>
          <a:prstGeom prst="rect">
            <a:avLst/>
          </a:prstGeom>
          <a:noFill/>
          <a:ln>
            <a:noFill/>
          </a:ln>
        </p:spPr>
      </p:pic>
      <p:pic>
        <p:nvPicPr>
          <p:cNvPr id="170" name="Shape 170" descr="pie3.png"/>
          <p:cNvPicPr preferRelativeResize="0"/>
          <p:nvPr/>
        </p:nvPicPr>
        <p:blipFill rotWithShape="1">
          <a:blip r:embed="rId7">
            <a:alphaModFix/>
          </a:blip>
          <a:srcRect/>
          <a:stretch/>
        </p:blipFill>
        <p:spPr>
          <a:xfrm>
            <a:off x="6246573" y="2576516"/>
            <a:ext cx="1138428" cy="1138428"/>
          </a:xfrm>
          <a:prstGeom prst="rect">
            <a:avLst/>
          </a:prstGeom>
          <a:noFill/>
          <a:ln>
            <a:noFill/>
          </a:ln>
        </p:spPr>
      </p:pic>
      <p:sp>
        <p:nvSpPr>
          <p:cNvPr id="171" name="Shape 171"/>
          <p:cNvSpPr txBox="1"/>
          <p:nvPr/>
        </p:nvSpPr>
        <p:spPr>
          <a:xfrm>
            <a:off x="6503723" y="2933587"/>
            <a:ext cx="758883" cy="392415"/>
          </a:xfrm>
          <a:prstGeom prst="rect">
            <a:avLst/>
          </a:prstGeom>
          <a:noFill/>
          <a:ln>
            <a:noFill/>
          </a:ln>
        </p:spPr>
        <p:txBody>
          <a:bodyPr spcFirstLastPara="1" wrap="square" lIns="68569" tIns="34275" rIns="68569" bIns="34275" anchor="t" anchorCtr="0">
            <a:noAutofit/>
          </a:bodyPr>
          <a:lstStyle/>
          <a:p>
            <a:r>
              <a:rPr lang="en-US" sz="2100" b="1">
                <a:solidFill>
                  <a:srgbClr val="F6B90A"/>
                </a:solidFill>
                <a:latin typeface="Calibri"/>
                <a:ea typeface="Calibri"/>
                <a:cs typeface="Calibri"/>
                <a:sym typeface="Calibri"/>
              </a:rPr>
              <a:t>55%</a:t>
            </a:r>
            <a:endParaRPr sz="2100" b="1">
              <a:solidFill>
                <a:srgbClr val="F6B90A"/>
              </a:solidFill>
              <a:latin typeface="Calibri"/>
              <a:ea typeface="Calibri"/>
              <a:cs typeface="Calibri"/>
              <a:sym typeface="Calibri"/>
            </a:endParaRPr>
          </a:p>
        </p:txBody>
      </p:sp>
      <p:pic>
        <p:nvPicPr>
          <p:cNvPr id="172" name="Shape 172" descr="grass.png"/>
          <p:cNvPicPr preferRelativeResize="0"/>
          <p:nvPr/>
        </p:nvPicPr>
        <p:blipFill rotWithShape="1">
          <a:blip r:embed="rId8" cstate="print">
            <a:alphaModFix/>
          </a:blip>
          <a:srcRect/>
          <a:stretch/>
        </p:blipFill>
        <p:spPr>
          <a:xfrm>
            <a:off x="4142737" y="860232"/>
            <a:ext cx="562877" cy="451040"/>
          </a:xfrm>
          <a:prstGeom prst="rect">
            <a:avLst/>
          </a:prstGeom>
          <a:noFill/>
          <a:ln>
            <a:noFill/>
          </a:ln>
        </p:spPr>
      </p:pic>
      <p:sp>
        <p:nvSpPr>
          <p:cNvPr id="175" name="Shape 175"/>
          <p:cNvSpPr txBox="1"/>
          <p:nvPr/>
        </p:nvSpPr>
        <p:spPr>
          <a:xfrm>
            <a:off x="304800" y="4369841"/>
            <a:ext cx="8382000" cy="304699"/>
          </a:xfrm>
          <a:prstGeom prst="rect">
            <a:avLst/>
          </a:prstGeom>
          <a:noFill/>
          <a:ln>
            <a:noFill/>
          </a:ln>
        </p:spPr>
        <p:txBody>
          <a:bodyPr spcFirstLastPara="1" wrap="square" lIns="68569" tIns="34275" rIns="68569" bIns="34275" anchor="t" anchorCtr="0">
            <a:noAutofit/>
          </a:bodyPr>
          <a:lstStyle/>
          <a:p>
            <a:r>
              <a:rPr lang="en-US" sz="2000" b="1" dirty="0">
                <a:solidFill>
                  <a:srgbClr val="186D88"/>
                </a:solidFill>
                <a:latin typeface="Calibri"/>
                <a:ea typeface="Calibri"/>
                <a:cs typeface="Calibri"/>
                <a:sym typeface="Calibri"/>
              </a:rPr>
              <a:t>Indian agriculture has the potential to be the major global food provider </a:t>
            </a:r>
            <a:endParaRPr sz="2000" b="1" dirty="0">
              <a:solidFill>
                <a:srgbClr val="186D88"/>
              </a:solidFill>
              <a:latin typeface="Calibri"/>
              <a:ea typeface="Calibri"/>
              <a:cs typeface="Calibri"/>
              <a:sym typeface="Calibri"/>
            </a:endParaRPr>
          </a:p>
        </p:txBody>
      </p:sp>
      <p:sp>
        <p:nvSpPr>
          <p:cNvPr id="3" name="TextBox 2"/>
          <p:cNvSpPr txBox="1"/>
          <p:nvPr/>
        </p:nvSpPr>
        <p:spPr>
          <a:xfrm>
            <a:off x="192415" y="3321948"/>
            <a:ext cx="1495102" cy="338554"/>
          </a:xfrm>
          <a:prstGeom prst="rect">
            <a:avLst/>
          </a:prstGeom>
          <a:noFill/>
        </p:spPr>
        <p:txBody>
          <a:bodyPr wrap="square" rtlCol="0">
            <a:spAutoFit/>
          </a:bodyPr>
          <a:lstStyle/>
          <a:p>
            <a:pPr algn="l"/>
            <a:r>
              <a:rPr lang="en-US" sz="1600" b="1" dirty="0"/>
              <a:t>640000</a:t>
            </a:r>
            <a:r>
              <a:rPr lang="en-US" sz="1600" dirty="0"/>
              <a:t> Villages</a:t>
            </a:r>
          </a:p>
        </p:txBody>
      </p:sp>
      <p:sp>
        <p:nvSpPr>
          <p:cNvPr id="41" name="Title 3">
            <a:extLst>
              <a:ext uri="{FF2B5EF4-FFF2-40B4-BE49-F238E27FC236}">
                <a16:creationId xmlns:a16="http://schemas.microsoft.com/office/drawing/2014/main" id="{DD2185A0-7B73-4967-8964-6CF1AABC43B7}"/>
              </a:ext>
            </a:extLst>
          </p:cNvPr>
          <p:cNvSpPr txBox="1">
            <a:spLocks/>
          </p:cNvSpPr>
          <p:nvPr/>
        </p:nvSpPr>
        <p:spPr>
          <a:xfrm>
            <a:off x="0" y="133350"/>
            <a:ext cx="6320843" cy="480091"/>
          </a:xfrm>
          <a:prstGeom prst="rect">
            <a:avLst/>
          </a:prstGeom>
          <a:noFill/>
          <a:ln>
            <a:noFill/>
          </a:ln>
        </p:spPr>
        <p:txBody>
          <a:bodyPr spcFirstLastPara="1" vert="horz" wrap="square" lIns="91425" tIns="45700" rIns="91425" bIns="45700" rtlCol="0" anchor="ctr" anchorCtr="0">
            <a:spAutoFit/>
          </a:bodyPr>
          <a:lstStyle>
            <a:lvl1pPr marR="0" lvl="0" algn="ctr" defTabSz="685800" rtl="0" eaLnBrk="1" latinLnBrk="0" hangingPunct="1">
              <a:lnSpc>
                <a:spcPct val="90000"/>
              </a:lnSpc>
              <a:spcBef>
                <a:spcPts val="0"/>
              </a:spcBef>
              <a:spcAft>
                <a:spcPts val="0"/>
              </a:spcAft>
              <a:buClr>
                <a:schemeClr val="dk1"/>
              </a:buClr>
              <a:buSzPts val="4400"/>
              <a:buFont typeface="Calibri"/>
              <a:buNone/>
              <a:defRPr kumimoji="0" lang="en-US" sz="3300" b="0" i="0" u="none" strike="noStrike" kern="1200" cap="none" spc="0" normalizeH="0" baseline="0">
                <a:ln>
                  <a:noFill/>
                </a:ln>
                <a:solidFill>
                  <a:schemeClr val="dk1"/>
                </a:solidFill>
                <a:effectLst/>
                <a:uLnTx/>
                <a:uFillTx/>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sz="2800" b="1" dirty="0">
                <a:solidFill>
                  <a:schemeClr val="tx1"/>
                </a:solidFill>
                <a:latin typeface="+mj-lt"/>
              </a:rPr>
              <a:t>Prospects of Indian Agriculture</a:t>
            </a:r>
          </a:p>
        </p:txBody>
      </p:sp>
    </p:spTree>
    <p:extLst>
      <p:ext uri="{BB962C8B-B14F-4D97-AF65-F5344CB8AC3E}">
        <p14:creationId xmlns:p14="http://schemas.microsoft.com/office/powerpoint/2010/main" val="38462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12" y="1251967"/>
            <a:ext cx="5925975" cy="432054"/>
          </a:xfrm>
          <a:noFill/>
        </p:spPr>
        <p:txBody>
          <a:bodyPr anchor="ctr">
            <a:noAutofit/>
          </a:bodyPr>
          <a:lstStyle/>
          <a:p>
            <a:pPr algn="ctr"/>
            <a:r>
              <a:rPr lang="en-US" sz="1575" dirty="0"/>
              <a:t>Indian farm size segmentation</a:t>
            </a:r>
          </a:p>
        </p:txBody>
      </p:sp>
      <p:sp>
        <p:nvSpPr>
          <p:cNvPr id="5" name="TextBox 4"/>
          <p:cNvSpPr txBox="1"/>
          <p:nvPr/>
        </p:nvSpPr>
        <p:spPr>
          <a:xfrm flipH="1">
            <a:off x="5091820" y="4830565"/>
            <a:ext cx="1723073" cy="213585"/>
          </a:xfrm>
          <a:prstGeom prst="rect">
            <a:avLst/>
          </a:prstGeom>
          <a:noFill/>
        </p:spPr>
        <p:txBody>
          <a:bodyPr wrap="square" rtlCol="0">
            <a:spAutoFit/>
          </a:bodyPr>
          <a:lstStyle/>
          <a:p>
            <a:r>
              <a:rPr lang="en-US" sz="788" dirty="0"/>
              <a:t>Economic survey of India 2019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157" y="1641738"/>
            <a:ext cx="2586811" cy="195542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57353" y="286194"/>
            <a:ext cx="5676762" cy="523220"/>
          </a:xfrm>
          <a:prstGeom prst="rect">
            <a:avLst/>
          </a:prstGeom>
          <a:noFill/>
        </p:spPr>
        <p:txBody>
          <a:bodyPr wrap="square" rtlCol="0">
            <a:spAutoFit/>
          </a:bodyPr>
          <a:lstStyle/>
          <a:p>
            <a:pPr algn="l"/>
            <a:r>
              <a:rPr lang="en-US" sz="2800" b="1" dirty="0">
                <a:latin typeface="+mj-lt"/>
              </a:rPr>
              <a:t>It is all about the small holder farmer </a:t>
            </a:r>
          </a:p>
        </p:txBody>
      </p:sp>
      <p:graphicFrame>
        <p:nvGraphicFramePr>
          <p:cNvPr id="10" name="Table 9">
            <a:extLst>
              <a:ext uri="{FF2B5EF4-FFF2-40B4-BE49-F238E27FC236}">
                <a16:creationId xmlns:a16="http://schemas.microsoft.com/office/drawing/2014/main" id="{859E9C52-6D28-423F-AFE6-5BD19BFBFF23}"/>
              </a:ext>
            </a:extLst>
          </p:cNvPr>
          <p:cNvGraphicFramePr>
            <a:graphicFrameLocks noGrp="1"/>
          </p:cNvGraphicFramePr>
          <p:nvPr>
            <p:extLst>
              <p:ext uri="{D42A27DB-BD31-4B8C-83A1-F6EECF244321}">
                <p14:modId xmlns:p14="http://schemas.microsoft.com/office/powerpoint/2010/main" val="3367328808"/>
              </p:ext>
            </p:extLst>
          </p:nvPr>
        </p:nvGraphicFramePr>
        <p:xfrm>
          <a:off x="181312" y="1678450"/>
          <a:ext cx="5545061" cy="1828800"/>
        </p:xfrm>
        <a:graphic>
          <a:graphicData uri="http://schemas.openxmlformats.org/drawingml/2006/table">
            <a:tbl>
              <a:tblPr firstRow="1" bandRow="1">
                <a:tableStyleId>{B301B821-A1FF-4177-AEE7-76D212191A09}</a:tableStyleId>
              </a:tblPr>
              <a:tblGrid>
                <a:gridCol w="707467">
                  <a:extLst>
                    <a:ext uri="{9D8B030D-6E8A-4147-A177-3AD203B41FA5}">
                      <a16:colId xmlns:a16="http://schemas.microsoft.com/office/drawing/2014/main" val="2231232530"/>
                    </a:ext>
                  </a:extLst>
                </a:gridCol>
                <a:gridCol w="1297613">
                  <a:extLst>
                    <a:ext uri="{9D8B030D-6E8A-4147-A177-3AD203B41FA5}">
                      <a16:colId xmlns:a16="http://schemas.microsoft.com/office/drawing/2014/main" val="2448500312"/>
                    </a:ext>
                  </a:extLst>
                </a:gridCol>
                <a:gridCol w="1217936">
                  <a:extLst>
                    <a:ext uri="{9D8B030D-6E8A-4147-A177-3AD203B41FA5}">
                      <a16:colId xmlns:a16="http://schemas.microsoft.com/office/drawing/2014/main" val="3932257146"/>
                    </a:ext>
                  </a:extLst>
                </a:gridCol>
                <a:gridCol w="1316584">
                  <a:extLst>
                    <a:ext uri="{9D8B030D-6E8A-4147-A177-3AD203B41FA5}">
                      <a16:colId xmlns:a16="http://schemas.microsoft.com/office/drawing/2014/main" val="367421999"/>
                    </a:ext>
                  </a:extLst>
                </a:gridCol>
                <a:gridCol w="1005461">
                  <a:extLst>
                    <a:ext uri="{9D8B030D-6E8A-4147-A177-3AD203B41FA5}">
                      <a16:colId xmlns:a16="http://schemas.microsoft.com/office/drawing/2014/main" val="712790992"/>
                    </a:ext>
                  </a:extLst>
                </a:gridCol>
              </a:tblGrid>
              <a:tr h="396605">
                <a:tc>
                  <a:txBody>
                    <a:bodyPr/>
                    <a:lstStyle/>
                    <a:p>
                      <a:pPr algn="ctr"/>
                      <a:r>
                        <a:rPr lang="en-US" sz="1050" dirty="0"/>
                        <a:t>Class</a:t>
                      </a:r>
                    </a:p>
                  </a:txBody>
                  <a:tcPr anchor="ctr">
                    <a:solidFill>
                      <a:srgbClr val="FB9205"/>
                    </a:solidFill>
                  </a:tcPr>
                </a:tc>
                <a:tc>
                  <a:txBody>
                    <a:bodyPr/>
                    <a:lstStyle/>
                    <a:p>
                      <a:pPr algn="ctr"/>
                      <a:r>
                        <a:rPr lang="en-US" sz="1050" dirty="0" err="1"/>
                        <a:t>Std</a:t>
                      </a:r>
                      <a:r>
                        <a:rPr lang="en-US" sz="1050" baseline="0" dirty="0"/>
                        <a:t> </a:t>
                      </a:r>
                      <a:r>
                        <a:rPr lang="en-US" sz="1050" dirty="0"/>
                        <a:t>Size</a:t>
                      </a:r>
                      <a:r>
                        <a:rPr lang="en-US" sz="1050" baseline="0" dirty="0"/>
                        <a:t> of land for class</a:t>
                      </a:r>
                      <a:endParaRPr lang="en-US" sz="1050" dirty="0"/>
                    </a:p>
                  </a:txBody>
                  <a:tcPr anchor="ctr">
                    <a:solidFill>
                      <a:srgbClr val="FB9205"/>
                    </a:solidFill>
                  </a:tcPr>
                </a:tc>
                <a:tc>
                  <a:txBody>
                    <a:bodyPr/>
                    <a:lstStyle/>
                    <a:p>
                      <a:pPr algn="ctr"/>
                      <a:r>
                        <a:rPr lang="en-US" sz="1050" dirty="0"/>
                        <a:t>No. of holdings</a:t>
                      </a:r>
                    </a:p>
                    <a:p>
                      <a:pPr algn="ctr"/>
                      <a:r>
                        <a:rPr lang="en-US" sz="1050" dirty="0"/>
                        <a:t> (Million)</a:t>
                      </a:r>
                    </a:p>
                  </a:txBody>
                  <a:tcPr anchor="ctr">
                    <a:solidFill>
                      <a:srgbClr val="FB9205"/>
                    </a:solidFill>
                  </a:tcPr>
                </a:tc>
                <a:tc>
                  <a:txBody>
                    <a:bodyPr/>
                    <a:lstStyle/>
                    <a:p>
                      <a:pPr algn="ctr"/>
                      <a:r>
                        <a:rPr lang="en-US" sz="1050" dirty="0"/>
                        <a:t>Avg</a:t>
                      </a:r>
                      <a:r>
                        <a:rPr lang="en-US" sz="1050" baseline="0" dirty="0"/>
                        <a:t> Size of </a:t>
                      </a:r>
                    </a:p>
                    <a:p>
                      <a:pPr algn="ctr"/>
                      <a:r>
                        <a:rPr lang="en-US" sz="1050" baseline="0" dirty="0"/>
                        <a:t>Landholding (Ha)</a:t>
                      </a:r>
                      <a:endParaRPr lang="en-US" sz="1050" dirty="0"/>
                    </a:p>
                  </a:txBody>
                  <a:tcPr anchor="ctr">
                    <a:solidFill>
                      <a:srgbClr val="FB9205"/>
                    </a:solidFill>
                  </a:tcPr>
                </a:tc>
                <a:tc>
                  <a:txBody>
                    <a:bodyPr/>
                    <a:lstStyle/>
                    <a:p>
                      <a:pPr algn="ctr"/>
                      <a:r>
                        <a:rPr lang="en-US" sz="1050" dirty="0"/>
                        <a:t>Total Land</a:t>
                      </a:r>
                    </a:p>
                    <a:p>
                      <a:pPr algn="ctr"/>
                      <a:r>
                        <a:rPr lang="en-US" sz="1050" dirty="0"/>
                        <a:t> (Million Ha)</a:t>
                      </a:r>
                    </a:p>
                  </a:txBody>
                  <a:tcPr anchor="ctr">
                    <a:solidFill>
                      <a:srgbClr val="FB9205"/>
                    </a:solidFill>
                  </a:tcPr>
                </a:tc>
                <a:extLst>
                  <a:ext uri="{0D108BD9-81ED-4DB2-BD59-A6C34878D82A}">
                    <a16:rowId xmlns:a16="http://schemas.microsoft.com/office/drawing/2014/main" val="2663910212"/>
                  </a:ext>
                </a:extLst>
              </a:tr>
              <a:tr h="242370">
                <a:tc>
                  <a:txBody>
                    <a:bodyPr/>
                    <a:lstStyle/>
                    <a:p>
                      <a:pPr algn="ctr"/>
                      <a:r>
                        <a:rPr lang="en-US" sz="1050" dirty="0"/>
                        <a:t>Marginal</a:t>
                      </a:r>
                    </a:p>
                  </a:txBody>
                  <a:tcPr anchor="ctr"/>
                </a:tc>
                <a:tc>
                  <a:txBody>
                    <a:bodyPr/>
                    <a:lstStyle/>
                    <a:p>
                      <a:pPr algn="ctr"/>
                      <a:r>
                        <a:rPr lang="en-US" sz="1050" dirty="0"/>
                        <a:t>&lt; 1.0 ha</a:t>
                      </a:r>
                    </a:p>
                  </a:txBody>
                  <a:tcPr anchor="ctr"/>
                </a:tc>
                <a:tc>
                  <a:txBody>
                    <a:bodyPr/>
                    <a:lstStyle/>
                    <a:p>
                      <a:pPr algn="ctr"/>
                      <a:r>
                        <a:rPr lang="en-US" sz="1050" dirty="0"/>
                        <a:t>100.25</a:t>
                      </a:r>
                    </a:p>
                  </a:txBody>
                  <a:tcPr anchor="ctr"/>
                </a:tc>
                <a:tc>
                  <a:txBody>
                    <a:bodyPr/>
                    <a:lstStyle/>
                    <a:p>
                      <a:pPr algn="ctr"/>
                      <a:r>
                        <a:rPr lang="en-US" sz="1050" dirty="0"/>
                        <a:t>0.38</a:t>
                      </a:r>
                    </a:p>
                  </a:txBody>
                  <a:tcPr anchor="ctr"/>
                </a:tc>
                <a:tc>
                  <a:txBody>
                    <a:bodyPr/>
                    <a:lstStyle/>
                    <a:p>
                      <a:pPr algn="ctr" fontAlgn="b"/>
                      <a:r>
                        <a:rPr lang="en-US" sz="1050" u="none" strike="noStrike" dirty="0">
                          <a:effectLst/>
                        </a:rPr>
                        <a:t>38.10</a:t>
                      </a:r>
                      <a:endParaRPr lang="en-US"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88555568"/>
                  </a:ext>
                </a:extLst>
              </a:tr>
              <a:tr h="242370">
                <a:tc>
                  <a:txBody>
                    <a:bodyPr/>
                    <a:lstStyle/>
                    <a:p>
                      <a:pPr algn="ctr"/>
                      <a:r>
                        <a:rPr lang="en-US" sz="1050" dirty="0"/>
                        <a:t>Small</a:t>
                      </a:r>
                    </a:p>
                  </a:txBody>
                  <a:tcPr anchor="ctr"/>
                </a:tc>
                <a:tc>
                  <a:txBody>
                    <a:bodyPr/>
                    <a:lstStyle/>
                    <a:p>
                      <a:pPr algn="ctr"/>
                      <a:r>
                        <a:rPr lang="en-US" sz="1050" dirty="0"/>
                        <a:t>1.0 &lt; 2.0 ha</a:t>
                      </a:r>
                    </a:p>
                  </a:txBody>
                  <a:tcPr anchor="ctr"/>
                </a:tc>
                <a:tc>
                  <a:txBody>
                    <a:bodyPr/>
                    <a:lstStyle/>
                    <a:p>
                      <a:pPr algn="ctr"/>
                      <a:r>
                        <a:rPr lang="en-US" sz="1050" dirty="0"/>
                        <a:t>25.80</a:t>
                      </a:r>
                    </a:p>
                  </a:txBody>
                  <a:tcPr anchor="ctr"/>
                </a:tc>
                <a:tc>
                  <a:txBody>
                    <a:bodyPr/>
                    <a:lstStyle/>
                    <a:p>
                      <a:pPr algn="ctr"/>
                      <a:r>
                        <a:rPr lang="en-US" sz="1050" dirty="0"/>
                        <a:t>1.40</a:t>
                      </a:r>
                    </a:p>
                  </a:txBody>
                  <a:tcPr anchor="ctr"/>
                </a:tc>
                <a:tc>
                  <a:txBody>
                    <a:bodyPr/>
                    <a:lstStyle/>
                    <a:p>
                      <a:pPr algn="ctr" fontAlgn="b"/>
                      <a:r>
                        <a:rPr lang="en-US" sz="1050" u="none" strike="noStrike" dirty="0">
                          <a:effectLst/>
                        </a:rPr>
                        <a:t>36.12</a:t>
                      </a:r>
                      <a:endParaRPr lang="en-US"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99176816"/>
                  </a:ext>
                </a:extLst>
              </a:tr>
              <a:tr h="396605">
                <a:tc>
                  <a:txBody>
                    <a:bodyPr/>
                    <a:lstStyle/>
                    <a:p>
                      <a:pPr algn="ctr"/>
                      <a:r>
                        <a:rPr lang="en-US" sz="1050" dirty="0"/>
                        <a:t>Semi-medium</a:t>
                      </a:r>
                    </a:p>
                  </a:txBody>
                  <a:tcPr anchor="ctr"/>
                </a:tc>
                <a:tc>
                  <a:txBody>
                    <a:bodyPr/>
                    <a:lstStyle/>
                    <a:p>
                      <a:pPr algn="ctr"/>
                      <a:r>
                        <a:rPr lang="en-US" sz="1050" dirty="0"/>
                        <a:t>2.0 &lt; 4.0 ha</a:t>
                      </a:r>
                    </a:p>
                  </a:txBody>
                  <a:tcPr anchor="ctr"/>
                </a:tc>
                <a:tc>
                  <a:txBody>
                    <a:bodyPr/>
                    <a:lstStyle/>
                    <a:p>
                      <a:pPr algn="ctr"/>
                      <a:r>
                        <a:rPr lang="en-US" sz="1050" dirty="0"/>
                        <a:t>13.99</a:t>
                      </a:r>
                    </a:p>
                  </a:txBody>
                  <a:tcPr anchor="ctr"/>
                </a:tc>
                <a:tc>
                  <a:txBody>
                    <a:bodyPr/>
                    <a:lstStyle/>
                    <a:p>
                      <a:pPr algn="ctr"/>
                      <a:r>
                        <a:rPr lang="en-US" sz="1050" dirty="0"/>
                        <a:t>2.69</a:t>
                      </a:r>
                    </a:p>
                  </a:txBody>
                  <a:tcPr anchor="ctr"/>
                </a:tc>
                <a:tc>
                  <a:txBody>
                    <a:bodyPr/>
                    <a:lstStyle/>
                    <a:p>
                      <a:pPr algn="ctr" fontAlgn="b"/>
                      <a:r>
                        <a:rPr lang="en-US" sz="1050" u="none" strike="noStrike" dirty="0">
                          <a:effectLst/>
                        </a:rPr>
                        <a:t>37.63</a:t>
                      </a:r>
                      <a:endParaRPr lang="en-US"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9290917"/>
                  </a:ext>
                </a:extLst>
              </a:tr>
              <a:tr h="242370">
                <a:tc>
                  <a:txBody>
                    <a:bodyPr/>
                    <a:lstStyle/>
                    <a:p>
                      <a:pPr algn="ctr"/>
                      <a:r>
                        <a:rPr lang="en-US" sz="1050" dirty="0"/>
                        <a:t>Medium</a:t>
                      </a:r>
                    </a:p>
                  </a:txBody>
                  <a:tcPr anchor="ctr"/>
                </a:tc>
                <a:tc>
                  <a:txBody>
                    <a:bodyPr/>
                    <a:lstStyle/>
                    <a:p>
                      <a:pPr algn="ctr"/>
                      <a:r>
                        <a:rPr lang="en-US" sz="1050" dirty="0"/>
                        <a:t>4.0 &lt; 10.0 ha</a:t>
                      </a:r>
                    </a:p>
                  </a:txBody>
                  <a:tcPr anchor="ctr"/>
                </a:tc>
                <a:tc>
                  <a:txBody>
                    <a:bodyPr/>
                    <a:lstStyle/>
                    <a:p>
                      <a:pPr algn="ctr"/>
                      <a:r>
                        <a:rPr lang="en-US" sz="1050" dirty="0"/>
                        <a:t>5.56</a:t>
                      </a:r>
                    </a:p>
                  </a:txBody>
                  <a:tcPr anchor="ctr"/>
                </a:tc>
                <a:tc>
                  <a:txBody>
                    <a:bodyPr/>
                    <a:lstStyle/>
                    <a:p>
                      <a:pPr algn="ctr"/>
                      <a:r>
                        <a:rPr lang="en-US" sz="1050" dirty="0"/>
                        <a:t>5.72</a:t>
                      </a:r>
                    </a:p>
                  </a:txBody>
                  <a:tcPr anchor="ctr"/>
                </a:tc>
                <a:tc>
                  <a:txBody>
                    <a:bodyPr/>
                    <a:lstStyle/>
                    <a:p>
                      <a:pPr algn="ctr" fontAlgn="b"/>
                      <a:r>
                        <a:rPr lang="en-US" sz="1050" u="none" strike="noStrike" dirty="0">
                          <a:effectLst/>
                        </a:rPr>
                        <a:t>31.80</a:t>
                      </a:r>
                      <a:endParaRPr lang="en-US"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99989840"/>
                  </a:ext>
                </a:extLst>
              </a:tr>
              <a:tr h="242370">
                <a:tc>
                  <a:txBody>
                    <a:bodyPr/>
                    <a:lstStyle/>
                    <a:p>
                      <a:pPr algn="ctr"/>
                      <a:r>
                        <a:rPr lang="en-US" sz="1050" dirty="0"/>
                        <a:t>Large</a:t>
                      </a:r>
                    </a:p>
                  </a:txBody>
                  <a:tcPr anchor="ctr"/>
                </a:tc>
                <a:tc>
                  <a:txBody>
                    <a:bodyPr/>
                    <a:lstStyle/>
                    <a:p>
                      <a:pPr algn="ctr"/>
                      <a:r>
                        <a:rPr lang="en-US" sz="1050" dirty="0"/>
                        <a:t>10.0 and above</a:t>
                      </a:r>
                    </a:p>
                  </a:txBody>
                  <a:tcPr anchor="ctr"/>
                </a:tc>
                <a:tc>
                  <a:txBody>
                    <a:bodyPr/>
                    <a:lstStyle/>
                    <a:p>
                      <a:pPr algn="ctr"/>
                      <a:r>
                        <a:rPr lang="en-US" sz="1050" dirty="0"/>
                        <a:t>8.3</a:t>
                      </a:r>
                    </a:p>
                  </a:txBody>
                  <a:tcPr anchor="ctr"/>
                </a:tc>
                <a:tc>
                  <a:txBody>
                    <a:bodyPr/>
                    <a:lstStyle/>
                    <a:p>
                      <a:pPr algn="ctr"/>
                      <a:r>
                        <a:rPr lang="en-US" sz="1050" dirty="0"/>
                        <a:t>17.07</a:t>
                      </a:r>
                    </a:p>
                  </a:txBody>
                  <a:tcPr anchor="ctr"/>
                </a:tc>
                <a:tc>
                  <a:txBody>
                    <a:bodyPr/>
                    <a:lstStyle/>
                    <a:p>
                      <a:pPr algn="ctr" fontAlgn="b"/>
                      <a:r>
                        <a:rPr lang="en-US" sz="1050" u="none" strike="noStrike" dirty="0">
                          <a:effectLst/>
                        </a:rPr>
                        <a:t>141.68</a:t>
                      </a:r>
                      <a:endParaRPr lang="en-US"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06849278"/>
                  </a:ext>
                </a:extLst>
              </a:tr>
            </a:tbl>
          </a:graphicData>
        </a:graphic>
      </p:graphicFrame>
    </p:spTree>
    <p:extLst>
      <p:ext uri="{BB962C8B-B14F-4D97-AF65-F5344CB8AC3E}">
        <p14:creationId xmlns:p14="http://schemas.microsoft.com/office/powerpoint/2010/main" val="91836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Oval 1">
            <a:extLst>
              <a:ext uri="{FF2B5EF4-FFF2-40B4-BE49-F238E27FC236}">
                <a16:creationId xmlns:a16="http://schemas.microsoft.com/office/drawing/2014/main" id="{03B63550-A488-4E07-9AA1-191FACBAF727}"/>
              </a:ext>
            </a:extLst>
          </p:cNvPr>
          <p:cNvSpPr/>
          <p:nvPr/>
        </p:nvSpPr>
        <p:spPr>
          <a:xfrm>
            <a:off x="477486" y="1712197"/>
            <a:ext cx="1177842" cy="1177842"/>
          </a:xfrm>
          <a:prstGeom prst="ellipse">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3A3EAC3-C829-4608-8598-C03ACA2832A1}"/>
              </a:ext>
            </a:extLst>
          </p:cNvPr>
          <p:cNvSpPr/>
          <p:nvPr/>
        </p:nvSpPr>
        <p:spPr>
          <a:xfrm>
            <a:off x="2177727" y="1712197"/>
            <a:ext cx="1177842" cy="1177842"/>
          </a:xfrm>
          <a:prstGeom prst="ellipse">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478CFAD-9B1E-44EF-9A51-E8EF2456AA3F}"/>
              </a:ext>
            </a:extLst>
          </p:cNvPr>
          <p:cNvSpPr/>
          <p:nvPr/>
        </p:nvSpPr>
        <p:spPr>
          <a:xfrm>
            <a:off x="3877968" y="1712197"/>
            <a:ext cx="1177842" cy="1177842"/>
          </a:xfrm>
          <a:prstGeom prst="ellipse">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B79D873-8CD1-4106-A62C-A16BAE0EECFE}"/>
              </a:ext>
            </a:extLst>
          </p:cNvPr>
          <p:cNvSpPr/>
          <p:nvPr/>
        </p:nvSpPr>
        <p:spPr>
          <a:xfrm>
            <a:off x="5578209" y="1712197"/>
            <a:ext cx="1177842" cy="1177842"/>
          </a:xfrm>
          <a:prstGeom prst="ellipse">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45F58F4-D270-4361-80F2-7D92A4EFF58E}"/>
              </a:ext>
            </a:extLst>
          </p:cNvPr>
          <p:cNvSpPr/>
          <p:nvPr/>
        </p:nvSpPr>
        <p:spPr>
          <a:xfrm>
            <a:off x="7278449" y="1712197"/>
            <a:ext cx="1177842" cy="1177842"/>
          </a:xfrm>
          <a:prstGeom prst="ellipse">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0" name="Shape 280"/>
          <p:cNvSpPr txBox="1"/>
          <p:nvPr/>
        </p:nvSpPr>
        <p:spPr>
          <a:xfrm>
            <a:off x="1291766" y="4162233"/>
            <a:ext cx="5810073" cy="608253"/>
          </a:xfrm>
          <a:prstGeom prst="rect">
            <a:avLst/>
          </a:prstGeom>
          <a:noFill/>
          <a:ln>
            <a:noFill/>
          </a:ln>
        </p:spPr>
        <p:txBody>
          <a:bodyPr spcFirstLastPara="1" wrap="square" lIns="68569" tIns="34275" rIns="68569" bIns="34275" anchor="t" anchorCtr="0">
            <a:noAutofit/>
          </a:bodyPr>
          <a:lstStyle/>
          <a:p>
            <a:pPr algn="ctr"/>
            <a:r>
              <a:rPr lang="en-US" sz="2400" b="1" u="sng" dirty="0">
                <a:latin typeface="+mj-lt"/>
                <a:ea typeface="Calibri"/>
                <a:cs typeface="Calibri"/>
                <a:sym typeface="Calibri"/>
              </a:rPr>
              <a:t>Opportunities for Innovation</a:t>
            </a:r>
            <a:endParaRPr sz="2400" b="1" u="sng" dirty="0">
              <a:latin typeface="+mj-lt"/>
              <a:ea typeface="Calibri"/>
              <a:cs typeface="Calibri"/>
              <a:sym typeface="Calibri"/>
            </a:endParaRPr>
          </a:p>
        </p:txBody>
      </p:sp>
      <p:pic>
        <p:nvPicPr>
          <p:cNvPr id="283" name="Shape 283" descr="vectors_all-01.png"/>
          <p:cNvPicPr preferRelativeResize="0"/>
          <p:nvPr/>
        </p:nvPicPr>
        <p:blipFill rotWithShape="1">
          <a:blip r:embed="rId3" cstate="print">
            <a:alphaModFix/>
          </a:blip>
          <a:srcRect/>
          <a:stretch/>
        </p:blipFill>
        <p:spPr>
          <a:xfrm>
            <a:off x="3964483" y="1885045"/>
            <a:ext cx="980330" cy="921529"/>
          </a:xfrm>
          <a:prstGeom prst="rect">
            <a:avLst/>
          </a:prstGeom>
          <a:noFill/>
          <a:ln>
            <a:noFill/>
          </a:ln>
        </p:spPr>
      </p:pic>
      <p:pic>
        <p:nvPicPr>
          <p:cNvPr id="284" name="Shape 284" descr="vectors_all-02.png"/>
          <p:cNvPicPr preferRelativeResize="0"/>
          <p:nvPr/>
        </p:nvPicPr>
        <p:blipFill rotWithShape="1">
          <a:blip r:embed="rId4" cstate="print">
            <a:alphaModFix/>
          </a:blip>
          <a:srcRect/>
          <a:stretch/>
        </p:blipFill>
        <p:spPr>
          <a:xfrm>
            <a:off x="5581551" y="1793812"/>
            <a:ext cx="1093528" cy="1027938"/>
          </a:xfrm>
          <a:prstGeom prst="rect">
            <a:avLst/>
          </a:prstGeom>
          <a:noFill/>
          <a:ln>
            <a:noFill/>
          </a:ln>
        </p:spPr>
      </p:pic>
      <p:pic>
        <p:nvPicPr>
          <p:cNvPr id="285" name="Shape 285" descr="vectors_all-03.png"/>
          <p:cNvPicPr preferRelativeResize="0"/>
          <p:nvPr/>
        </p:nvPicPr>
        <p:blipFill rotWithShape="1">
          <a:blip r:embed="rId5" cstate="print">
            <a:alphaModFix/>
          </a:blip>
          <a:srcRect/>
          <a:stretch/>
        </p:blipFill>
        <p:spPr>
          <a:xfrm>
            <a:off x="2293465" y="1915457"/>
            <a:ext cx="931832" cy="875941"/>
          </a:xfrm>
          <a:prstGeom prst="rect">
            <a:avLst/>
          </a:prstGeom>
          <a:noFill/>
          <a:ln>
            <a:noFill/>
          </a:ln>
        </p:spPr>
      </p:pic>
      <p:pic>
        <p:nvPicPr>
          <p:cNvPr id="286" name="Shape 286" descr="vectors_all-04.png"/>
          <p:cNvPicPr preferRelativeResize="0"/>
          <p:nvPr/>
        </p:nvPicPr>
        <p:blipFill rotWithShape="1">
          <a:blip r:embed="rId6" cstate="print">
            <a:alphaModFix/>
          </a:blip>
          <a:srcRect/>
          <a:stretch/>
        </p:blipFill>
        <p:spPr>
          <a:xfrm>
            <a:off x="522507" y="1823328"/>
            <a:ext cx="1062129" cy="998422"/>
          </a:xfrm>
          <a:prstGeom prst="rect">
            <a:avLst/>
          </a:prstGeom>
          <a:noFill/>
          <a:ln>
            <a:noFill/>
          </a:ln>
        </p:spPr>
      </p:pic>
      <p:sp>
        <p:nvSpPr>
          <p:cNvPr id="288" name="Shape 288"/>
          <p:cNvSpPr txBox="1"/>
          <p:nvPr/>
        </p:nvSpPr>
        <p:spPr>
          <a:xfrm>
            <a:off x="3738805" y="2974461"/>
            <a:ext cx="1456168" cy="527577"/>
          </a:xfrm>
          <a:prstGeom prst="rect">
            <a:avLst/>
          </a:prstGeom>
          <a:noFill/>
          <a:ln>
            <a:noFill/>
          </a:ln>
        </p:spPr>
        <p:txBody>
          <a:bodyPr spcFirstLastPara="1" wrap="square" lIns="68569" tIns="34275" rIns="68569" bIns="34275" anchor="t" anchorCtr="0">
            <a:noAutofit/>
          </a:bodyPr>
          <a:lstStyle/>
          <a:p>
            <a:pPr algn="ctr"/>
            <a:r>
              <a:rPr lang="en-US" sz="1050" b="1" dirty="0">
                <a:latin typeface="Calibri"/>
                <a:ea typeface="Calibri"/>
                <a:cs typeface="Calibri"/>
                <a:sym typeface="Calibri"/>
              </a:rPr>
              <a:t>DEFORESTATION</a:t>
            </a:r>
          </a:p>
          <a:p>
            <a:pPr algn="ctr"/>
            <a:r>
              <a:rPr lang="en-US" b="1" dirty="0">
                <a:latin typeface="Calibri"/>
                <a:cs typeface="Calibri"/>
                <a:sym typeface="Calibri"/>
              </a:rPr>
              <a:t>76%</a:t>
            </a:r>
          </a:p>
          <a:p>
            <a:pPr algn="ctr"/>
            <a:r>
              <a:rPr lang="en-US" sz="1050" dirty="0">
                <a:solidFill>
                  <a:srgbClr val="7F7F7F"/>
                </a:solidFill>
                <a:latin typeface="Calibri"/>
                <a:cs typeface="Calibri"/>
                <a:sym typeface="Calibri"/>
              </a:rPr>
              <a:t>So far due to agriculture</a:t>
            </a:r>
            <a:endParaRPr lang="en-US" sz="1050" dirty="0"/>
          </a:p>
        </p:txBody>
      </p:sp>
      <p:sp>
        <p:nvSpPr>
          <p:cNvPr id="289" name="Shape 289"/>
          <p:cNvSpPr txBox="1"/>
          <p:nvPr/>
        </p:nvSpPr>
        <p:spPr>
          <a:xfrm>
            <a:off x="5280863" y="2974461"/>
            <a:ext cx="1757528" cy="392415"/>
          </a:xfrm>
          <a:prstGeom prst="rect">
            <a:avLst/>
          </a:prstGeom>
          <a:noFill/>
          <a:ln>
            <a:noFill/>
          </a:ln>
        </p:spPr>
        <p:txBody>
          <a:bodyPr spcFirstLastPara="1" wrap="square" lIns="68569" tIns="34275" rIns="68569" bIns="34275" anchor="t" anchorCtr="0">
            <a:noAutofit/>
          </a:bodyPr>
          <a:lstStyle/>
          <a:p>
            <a:r>
              <a:rPr lang="en-US" sz="1050" b="1" dirty="0">
                <a:latin typeface="Calibri"/>
                <a:ea typeface="Calibri"/>
                <a:cs typeface="Calibri"/>
                <a:sym typeface="Calibri"/>
              </a:rPr>
              <a:t>GROUND WATER</a:t>
            </a:r>
            <a:r>
              <a:rPr lang="en-US" sz="1050" dirty="0">
                <a:sym typeface="Calibri"/>
              </a:rPr>
              <a:t> </a:t>
            </a:r>
            <a:r>
              <a:rPr lang="en-US" sz="1050" b="1" dirty="0">
                <a:latin typeface="Calibri"/>
                <a:ea typeface="Calibri"/>
                <a:cs typeface="Calibri"/>
                <a:sym typeface="Calibri"/>
              </a:rPr>
              <a:t>DEPLETION</a:t>
            </a:r>
          </a:p>
          <a:p>
            <a:pPr algn="ctr"/>
            <a:r>
              <a:rPr lang="en-US" b="1" dirty="0">
                <a:latin typeface="Calibri"/>
                <a:ea typeface="Calibri"/>
                <a:cs typeface="Calibri"/>
                <a:sym typeface="Calibri"/>
              </a:rPr>
              <a:t>54%</a:t>
            </a:r>
          </a:p>
          <a:p>
            <a:pPr algn="ctr"/>
            <a:r>
              <a:rPr lang="en-US" sz="1050" dirty="0">
                <a:solidFill>
                  <a:srgbClr val="7F7F7F"/>
                </a:solidFill>
                <a:latin typeface="Calibri"/>
                <a:ea typeface="Calibri"/>
                <a:cs typeface="Calibri"/>
                <a:sym typeface="Calibri"/>
              </a:rPr>
              <a:t>of India’s wells with</a:t>
            </a:r>
            <a:endParaRPr lang="en-US" sz="1050" dirty="0"/>
          </a:p>
          <a:p>
            <a:pPr algn="ctr"/>
            <a:r>
              <a:rPr lang="en-US" sz="1050" dirty="0">
                <a:solidFill>
                  <a:srgbClr val="7F7F7F"/>
                </a:solidFill>
                <a:latin typeface="Calibri"/>
                <a:ea typeface="Calibri"/>
                <a:cs typeface="Calibri"/>
                <a:sym typeface="Calibri"/>
              </a:rPr>
              <a:t>declining levels</a:t>
            </a:r>
            <a:r>
              <a:rPr lang="en-US" sz="1050" dirty="0">
                <a:sym typeface="Calibri"/>
              </a:rPr>
              <a:t> </a:t>
            </a:r>
            <a:r>
              <a:rPr lang="en-US" sz="1050" dirty="0">
                <a:solidFill>
                  <a:srgbClr val="7F7F7F"/>
                </a:solidFill>
                <a:latin typeface="Calibri"/>
                <a:ea typeface="Calibri"/>
                <a:cs typeface="Calibri"/>
                <a:sym typeface="Calibri"/>
              </a:rPr>
              <a:t>every year</a:t>
            </a:r>
            <a:endParaRPr lang="en-US" sz="1050" b="1" dirty="0">
              <a:solidFill>
                <a:srgbClr val="DE6940"/>
              </a:solidFill>
              <a:latin typeface="Calibri"/>
              <a:ea typeface="Calibri"/>
              <a:cs typeface="Calibri"/>
              <a:sym typeface="Calibri"/>
            </a:endParaRPr>
          </a:p>
          <a:p>
            <a:endParaRPr lang="en-US" sz="1050" b="1" dirty="0">
              <a:solidFill>
                <a:schemeClr val="accent1"/>
              </a:solidFill>
              <a:latin typeface="Calibri"/>
              <a:ea typeface="Calibri"/>
              <a:cs typeface="Calibri"/>
              <a:sym typeface="Calibri"/>
            </a:endParaRPr>
          </a:p>
          <a:p>
            <a:endParaRPr sz="1050" dirty="0">
              <a:solidFill>
                <a:schemeClr val="accent1"/>
              </a:solidFill>
            </a:endParaRPr>
          </a:p>
        </p:txBody>
      </p:sp>
      <p:sp>
        <p:nvSpPr>
          <p:cNvPr id="292" name="Shape 292"/>
          <p:cNvSpPr txBox="1"/>
          <p:nvPr/>
        </p:nvSpPr>
        <p:spPr>
          <a:xfrm>
            <a:off x="2142899" y="2974461"/>
            <a:ext cx="1259045" cy="230833"/>
          </a:xfrm>
          <a:prstGeom prst="rect">
            <a:avLst/>
          </a:prstGeom>
          <a:noFill/>
          <a:ln>
            <a:noFill/>
          </a:ln>
        </p:spPr>
        <p:txBody>
          <a:bodyPr spcFirstLastPara="1" wrap="square" lIns="68569" tIns="34275" rIns="68569" bIns="34275" anchor="t" anchorCtr="0">
            <a:noAutofit/>
          </a:bodyPr>
          <a:lstStyle/>
          <a:p>
            <a:r>
              <a:rPr lang="en-US" sz="1050" b="1" dirty="0">
                <a:latin typeface="Calibri"/>
                <a:ea typeface="Calibri"/>
                <a:cs typeface="Calibri"/>
                <a:sym typeface="Calibri"/>
              </a:rPr>
              <a:t>SOIL DEGRADATION</a:t>
            </a:r>
            <a:endParaRPr sz="1050" dirty="0"/>
          </a:p>
        </p:txBody>
      </p:sp>
      <p:sp>
        <p:nvSpPr>
          <p:cNvPr id="293" name="Shape 293"/>
          <p:cNvSpPr txBox="1"/>
          <p:nvPr/>
        </p:nvSpPr>
        <p:spPr>
          <a:xfrm>
            <a:off x="2285300" y="3210892"/>
            <a:ext cx="934250" cy="392415"/>
          </a:xfrm>
          <a:prstGeom prst="rect">
            <a:avLst/>
          </a:prstGeom>
          <a:noFill/>
          <a:ln>
            <a:noFill/>
          </a:ln>
        </p:spPr>
        <p:txBody>
          <a:bodyPr spcFirstLastPara="1" wrap="square" lIns="68569" tIns="34275" rIns="68569" bIns="34275" anchor="t" anchorCtr="0">
            <a:noAutofit/>
          </a:bodyPr>
          <a:lstStyle/>
          <a:p>
            <a:pPr algn="ctr"/>
            <a:r>
              <a:rPr lang="en-US" sz="1050" dirty="0">
                <a:solidFill>
                  <a:srgbClr val="7F7F7F"/>
                </a:solidFill>
                <a:latin typeface="Calibri"/>
                <a:ea typeface="Calibri"/>
                <a:cs typeface="Calibri"/>
                <a:sym typeface="Calibri"/>
              </a:rPr>
              <a:t>due to erosion</a:t>
            </a:r>
            <a:endParaRPr sz="1050" dirty="0"/>
          </a:p>
          <a:p>
            <a:pPr algn="ctr"/>
            <a:r>
              <a:rPr lang="en-US" sz="1050" dirty="0">
                <a:solidFill>
                  <a:srgbClr val="7F7F7F"/>
                </a:solidFill>
                <a:latin typeface="Calibri"/>
                <a:ea typeface="Calibri"/>
                <a:cs typeface="Calibri"/>
                <a:sym typeface="Calibri"/>
              </a:rPr>
              <a:t>and salinity </a:t>
            </a:r>
            <a:endParaRPr sz="1050" dirty="0">
              <a:solidFill>
                <a:schemeClr val="dk1"/>
              </a:solidFill>
              <a:latin typeface="Calibri"/>
              <a:ea typeface="Calibri"/>
              <a:cs typeface="Calibri"/>
              <a:sym typeface="Calibri"/>
            </a:endParaRPr>
          </a:p>
        </p:txBody>
      </p:sp>
      <p:sp>
        <p:nvSpPr>
          <p:cNvPr id="294" name="Shape 294"/>
          <p:cNvSpPr txBox="1"/>
          <p:nvPr/>
        </p:nvSpPr>
        <p:spPr>
          <a:xfrm>
            <a:off x="571531" y="2974461"/>
            <a:ext cx="1018689" cy="392415"/>
          </a:xfrm>
          <a:prstGeom prst="rect">
            <a:avLst/>
          </a:prstGeom>
          <a:noFill/>
          <a:ln>
            <a:noFill/>
          </a:ln>
        </p:spPr>
        <p:txBody>
          <a:bodyPr spcFirstLastPara="1" wrap="square" lIns="68569" tIns="34275" rIns="68569" bIns="34275" anchor="t" anchorCtr="0">
            <a:noAutofit/>
          </a:bodyPr>
          <a:lstStyle/>
          <a:p>
            <a:pPr algn="ctr"/>
            <a:r>
              <a:rPr lang="en-US" sz="1050" b="1" dirty="0">
                <a:latin typeface="Calibri"/>
                <a:ea typeface="Calibri"/>
                <a:cs typeface="Calibri"/>
                <a:sym typeface="Calibri"/>
              </a:rPr>
              <a:t>WATER &amp; </a:t>
            </a:r>
            <a:endParaRPr sz="1050" dirty="0"/>
          </a:p>
          <a:p>
            <a:pPr algn="ctr"/>
            <a:r>
              <a:rPr lang="en-US" sz="1050" b="1" dirty="0">
                <a:latin typeface="Calibri"/>
                <a:ea typeface="Calibri"/>
                <a:cs typeface="Calibri"/>
                <a:sym typeface="Calibri"/>
              </a:rPr>
              <a:t>AIR POLLUTION</a:t>
            </a:r>
            <a:endParaRPr sz="1050" dirty="0"/>
          </a:p>
        </p:txBody>
      </p:sp>
      <p:sp>
        <p:nvSpPr>
          <p:cNvPr id="295" name="Shape 295"/>
          <p:cNvSpPr txBox="1"/>
          <p:nvPr/>
        </p:nvSpPr>
        <p:spPr>
          <a:xfrm>
            <a:off x="564917" y="3323447"/>
            <a:ext cx="1062130" cy="230833"/>
          </a:xfrm>
          <a:prstGeom prst="rect">
            <a:avLst/>
          </a:prstGeom>
          <a:noFill/>
          <a:ln>
            <a:noFill/>
          </a:ln>
        </p:spPr>
        <p:txBody>
          <a:bodyPr spcFirstLastPara="1" wrap="square" lIns="68569" tIns="34275" rIns="68569" bIns="34275" anchor="t" anchorCtr="0">
            <a:noAutofit/>
          </a:bodyPr>
          <a:lstStyle/>
          <a:p>
            <a:pPr algn="ctr"/>
            <a:r>
              <a:rPr lang="en-US" sz="1050" dirty="0">
                <a:solidFill>
                  <a:srgbClr val="7F7F7F"/>
                </a:solidFill>
                <a:latin typeface="Calibri"/>
                <a:ea typeface="Calibri"/>
                <a:cs typeface="Calibri"/>
                <a:sym typeface="Calibri"/>
              </a:rPr>
              <a:t>due to chemicals</a:t>
            </a:r>
            <a:endParaRPr sz="1050" dirty="0"/>
          </a:p>
        </p:txBody>
      </p:sp>
      <p:sp>
        <p:nvSpPr>
          <p:cNvPr id="296" name="Shape 296"/>
          <p:cNvSpPr txBox="1"/>
          <p:nvPr/>
        </p:nvSpPr>
        <p:spPr>
          <a:xfrm>
            <a:off x="7338522" y="2974461"/>
            <a:ext cx="1302110" cy="230833"/>
          </a:xfrm>
          <a:prstGeom prst="rect">
            <a:avLst/>
          </a:prstGeom>
          <a:noFill/>
          <a:ln>
            <a:noFill/>
          </a:ln>
        </p:spPr>
        <p:txBody>
          <a:bodyPr spcFirstLastPara="1" wrap="square" lIns="68569" tIns="34275" rIns="68569" bIns="34275" anchor="t" anchorCtr="0">
            <a:noAutofit/>
          </a:bodyPr>
          <a:lstStyle/>
          <a:p>
            <a:r>
              <a:rPr lang="en-US" sz="1050" b="1" dirty="0">
                <a:latin typeface="Calibri"/>
                <a:ea typeface="Calibri"/>
                <a:cs typeface="Calibri"/>
                <a:sym typeface="Calibri"/>
              </a:rPr>
              <a:t>METHANE EMISSION</a:t>
            </a:r>
            <a:endParaRPr sz="1050" dirty="0"/>
          </a:p>
        </p:txBody>
      </p:sp>
      <p:sp>
        <p:nvSpPr>
          <p:cNvPr id="297" name="Shape 297"/>
          <p:cNvSpPr txBox="1"/>
          <p:nvPr/>
        </p:nvSpPr>
        <p:spPr>
          <a:xfrm>
            <a:off x="7331907" y="3250153"/>
            <a:ext cx="1000524" cy="392415"/>
          </a:xfrm>
          <a:prstGeom prst="rect">
            <a:avLst/>
          </a:prstGeom>
          <a:noFill/>
          <a:ln>
            <a:noFill/>
          </a:ln>
        </p:spPr>
        <p:txBody>
          <a:bodyPr spcFirstLastPara="1" wrap="square" lIns="68569" tIns="34275" rIns="68569" bIns="34275" anchor="t" anchorCtr="0">
            <a:noAutofit/>
          </a:bodyPr>
          <a:lstStyle/>
          <a:p>
            <a:r>
              <a:rPr lang="en-US" sz="1050" dirty="0">
                <a:solidFill>
                  <a:srgbClr val="7F7F7F"/>
                </a:solidFill>
                <a:latin typeface="Calibri"/>
                <a:ea typeface="Calibri"/>
                <a:cs typeface="Calibri"/>
                <a:sym typeface="Calibri"/>
              </a:rPr>
              <a:t>due to livestock</a:t>
            </a:r>
            <a:endParaRPr sz="1050" dirty="0"/>
          </a:p>
          <a:p>
            <a:r>
              <a:rPr lang="en-US" sz="1050" dirty="0">
                <a:solidFill>
                  <a:srgbClr val="7F7F7F"/>
                </a:solidFill>
                <a:latin typeface="Calibri"/>
                <a:ea typeface="Calibri"/>
                <a:cs typeface="Calibri"/>
                <a:sym typeface="Calibri"/>
              </a:rPr>
              <a:t>farming</a:t>
            </a:r>
            <a:endParaRPr sz="1050" dirty="0"/>
          </a:p>
        </p:txBody>
      </p:sp>
      <p:sp>
        <p:nvSpPr>
          <p:cNvPr id="298" name="Shape 298"/>
          <p:cNvSpPr txBox="1"/>
          <p:nvPr/>
        </p:nvSpPr>
        <p:spPr>
          <a:xfrm>
            <a:off x="6239473" y="3568791"/>
            <a:ext cx="593369" cy="392415"/>
          </a:xfrm>
          <a:prstGeom prst="rect">
            <a:avLst/>
          </a:prstGeom>
          <a:noFill/>
          <a:ln>
            <a:noFill/>
          </a:ln>
        </p:spPr>
        <p:txBody>
          <a:bodyPr spcFirstLastPara="1" wrap="square" lIns="68569" tIns="34275" rIns="68569" bIns="34275" anchor="t" anchorCtr="0">
            <a:noAutofit/>
          </a:bodyPr>
          <a:lstStyle/>
          <a:p>
            <a:endParaRPr sz="2100" b="1">
              <a:solidFill>
                <a:srgbClr val="E36C09"/>
              </a:solidFill>
              <a:latin typeface="Calibri"/>
              <a:ea typeface="Calibri"/>
              <a:cs typeface="Calibri"/>
              <a:sym typeface="Calibri"/>
            </a:endParaRPr>
          </a:p>
        </p:txBody>
      </p:sp>
      <p:sp>
        <p:nvSpPr>
          <p:cNvPr id="299" name="Shape 299"/>
          <p:cNvSpPr/>
          <p:nvPr/>
        </p:nvSpPr>
        <p:spPr>
          <a:xfrm>
            <a:off x="6714981" y="3595406"/>
            <a:ext cx="796112" cy="346249"/>
          </a:xfrm>
          <a:prstGeom prst="rect">
            <a:avLst/>
          </a:prstGeom>
          <a:noFill/>
          <a:ln>
            <a:noFill/>
          </a:ln>
        </p:spPr>
        <p:txBody>
          <a:bodyPr spcFirstLastPara="1" wrap="square" lIns="68569" tIns="34275" rIns="68569" bIns="34275" anchor="t" anchorCtr="0">
            <a:noAutofit/>
          </a:bodyPr>
          <a:lstStyle/>
          <a:p>
            <a:endParaRPr sz="1050"/>
          </a:p>
        </p:txBody>
      </p:sp>
      <p:pic>
        <p:nvPicPr>
          <p:cNvPr id="302" name="Shape 302" descr="vectors_all-05.png"/>
          <p:cNvPicPr preferRelativeResize="0"/>
          <p:nvPr/>
        </p:nvPicPr>
        <p:blipFill rotWithShape="1">
          <a:blip r:embed="rId7" cstate="print">
            <a:alphaModFix/>
          </a:blip>
          <a:srcRect/>
          <a:stretch/>
        </p:blipFill>
        <p:spPr>
          <a:xfrm>
            <a:off x="7277675" y="1719656"/>
            <a:ext cx="1188560" cy="1117270"/>
          </a:xfrm>
          <a:prstGeom prst="rect">
            <a:avLst/>
          </a:prstGeom>
          <a:noFill/>
          <a:ln>
            <a:noFill/>
          </a:ln>
        </p:spPr>
      </p:pic>
      <p:sp>
        <p:nvSpPr>
          <p:cNvPr id="303" name="Shape 303"/>
          <p:cNvSpPr/>
          <p:nvPr/>
        </p:nvSpPr>
        <p:spPr>
          <a:xfrm>
            <a:off x="6313940" y="3627483"/>
            <a:ext cx="1344603" cy="392415"/>
          </a:xfrm>
          <a:prstGeom prst="rect">
            <a:avLst/>
          </a:prstGeom>
          <a:noFill/>
          <a:ln>
            <a:noFill/>
          </a:ln>
        </p:spPr>
        <p:txBody>
          <a:bodyPr spcFirstLastPara="1" wrap="square" lIns="68569" tIns="34275" rIns="68569" bIns="34275" anchor="t" anchorCtr="0">
            <a:noAutofit/>
          </a:bodyPr>
          <a:lstStyle/>
          <a:p>
            <a:endParaRPr sz="1050"/>
          </a:p>
        </p:txBody>
      </p:sp>
      <p:sp>
        <p:nvSpPr>
          <p:cNvPr id="28" name="TextBox 27">
            <a:extLst>
              <a:ext uri="{FF2B5EF4-FFF2-40B4-BE49-F238E27FC236}">
                <a16:creationId xmlns:a16="http://schemas.microsoft.com/office/drawing/2014/main" id="{26A81A9F-0E6F-4A6C-ACC0-8090A7C174D6}"/>
              </a:ext>
            </a:extLst>
          </p:cNvPr>
          <p:cNvSpPr txBox="1"/>
          <p:nvPr/>
        </p:nvSpPr>
        <p:spPr>
          <a:xfrm>
            <a:off x="-34337" y="333979"/>
            <a:ext cx="7543287" cy="830997"/>
          </a:xfrm>
          <a:prstGeom prst="rect">
            <a:avLst/>
          </a:prstGeom>
          <a:noFill/>
        </p:spPr>
        <p:txBody>
          <a:bodyPr wrap="square" rtlCol="0">
            <a:spAutoFit/>
          </a:bodyPr>
          <a:lstStyle/>
          <a:p>
            <a:pPr algn="ctr"/>
            <a:r>
              <a:rPr lang="en-US" sz="2400" b="1" dirty="0">
                <a:latin typeface="+mj-lt"/>
              </a:rPr>
              <a:t>Ag practices of decades have resulted in significant environmental footprints </a:t>
            </a:r>
          </a:p>
        </p:txBody>
      </p:sp>
    </p:spTree>
    <p:extLst>
      <p:ext uri="{BB962C8B-B14F-4D97-AF65-F5344CB8AC3E}">
        <p14:creationId xmlns:p14="http://schemas.microsoft.com/office/powerpoint/2010/main" val="244805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E7FBACBB-20AD-4423-9949-A5638F436BFA}" type="slidenum">
              <a:rPr lang="en-IN" smtClean="0"/>
              <a:pPr/>
              <a:t>5</a:t>
            </a:fld>
            <a:endParaRPr lang="en-IN"/>
          </a:p>
        </p:txBody>
      </p:sp>
      <p:sp>
        <p:nvSpPr>
          <p:cNvPr id="8" name="Rectangle 7"/>
          <p:cNvSpPr/>
          <p:nvPr/>
        </p:nvSpPr>
        <p:spPr>
          <a:xfrm>
            <a:off x="1676400" y="1504950"/>
            <a:ext cx="58674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Past transformative  Innovations </a:t>
            </a:r>
            <a:endParaRPr lang="en-US" sz="2800" b="1" dirty="0">
              <a:solidFill>
                <a:schemeClr val="tx1"/>
              </a:solidFill>
              <a:latin typeface="+mj-lt"/>
            </a:endParaRPr>
          </a:p>
        </p:txBody>
      </p:sp>
      <p:pic>
        <p:nvPicPr>
          <p:cNvPr id="4" name="Picture 3" descr="5 Things to Consider When Creating Value Creation Strategies"/>
          <p:cNvPicPr/>
          <p:nvPr/>
        </p:nvPicPr>
        <p:blipFill>
          <a:blip r:embed="rId2" cstate="print"/>
          <a:srcRect/>
          <a:stretch>
            <a:fillRect/>
          </a:stretch>
        </p:blipFill>
        <p:spPr bwMode="auto">
          <a:xfrm>
            <a:off x="3733800" y="2952750"/>
            <a:ext cx="2057400" cy="137269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291" y="833290"/>
            <a:ext cx="7277419" cy="4096580"/>
          </a:xfrm>
          <a:prstGeom prst="rect">
            <a:avLst/>
          </a:prstGeom>
        </p:spPr>
      </p:pic>
    </p:spTree>
    <p:extLst>
      <p:ext uri="{BB962C8B-B14F-4D97-AF65-F5344CB8AC3E}">
        <p14:creationId xmlns:p14="http://schemas.microsoft.com/office/powerpoint/2010/main" val="201483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
            <a:ext cx="8229600" cy="857250"/>
          </a:xfrm>
        </p:spPr>
        <p:txBody>
          <a:bodyPr/>
          <a:lstStyle/>
          <a:p>
            <a:r>
              <a:rPr lang="en-US" sz="1200" dirty="0"/>
              <a:t>Transformative Technologies</a:t>
            </a:r>
            <a:br>
              <a:rPr lang="en-US" dirty="0"/>
            </a:br>
            <a:r>
              <a:rPr lang="en-US" sz="1800" u="sng" dirty="0"/>
              <a:t>Wheat – High Yielding Varieties</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577038143"/>
              </p:ext>
            </p:extLst>
          </p:nvPr>
        </p:nvGraphicFramePr>
        <p:xfrm>
          <a:off x="111760" y="685860"/>
          <a:ext cx="6557010" cy="424808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428750" y="1885950"/>
            <a:ext cx="800100" cy="533400"/>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Introduction of HYV</a:t>
            </a:r>
          </a:p>
        </p:txBody>
      </p:sp>
      <p:sp>
        <p:nvSpPr>
          <p:cNvPr id="11" name="Down Arrow 10"/>
          <p:cNvSpPr/>
          <p:nvPr/>
        </p:nvSpPr>
        <p:spPr>
          <a:xfrm>
            <a:off x="1485900" y="2419350"/>
            <a:ext cx="5715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807720" y="4075430"/>
            <a:ext cx="9144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1.76X Area </a:t>
            </a:r>
          </a:p>
        </p:txBody>
      </p:sp>
      <p:sp>
        <p:nvSpPr>
          <p:cNvPr id="13" name="Up Arrow 12"/>
          <p:cNvSpPr/>
          <p:nvPr/>
        </p:nvSpPr>
        <p:spPr>
          <a:xfrm>
            <a:off x="1546860" y="4182110"/>
            <a:ext cx="114300" cy="2286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850390" y="4095750"/>
            <a:ext cx="12573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r>
              <a:rPr lang="en-US" sz="1600" b="1" dirty="0">
                <a:solidFill>
                  <a:schemeClr val="tx1"/>
                </a:solidFill>
              </a:rPr>
              <a:t>2.47X Yield </a:t>
            </a:r>
          </a:p>
        </p:txBody>
      </p:sp>
      <p:sp>
        <p:nvSpPr>
          <p:cNvPr id="15" name="Up Arrow 14"/>
          <p:cNvSpPr/>
          <p:nvPr/>
        </p:nvSpPr>
        <p:spPr>
          <a:xfrm>
            <a:off x="2956560" y="4212590"/>
            <a:ext cx="114300" cy="2286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3313430" y="4055110"/>
            <a:ext cx="142875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r>
              <a:rPr lang="en-US" sz="1600" b="1" dirty="0">
                <a:solidFill>
                  <a:schemeClr val="tx1"/>
                </a:solidFill>
              </a:rPr>
              <a:t>4.7X Production </a:t>
            </a:r>
          </a:p>
        </p:txBody>
      </p:sp>
      <p:sp>
        <p:nvSpPr>
          <p:cNvPr id="17" name="Up Arrow 16"/>
          <p:cNvSpPr/>
          <p:nvPr/>
        </p:nvSpPr>
        <p:spPr>
          <a:xfrm>
            <a:off x="4566920" y="4171950"/>
            <a:ext cx="114300" cy="2286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6686550" y="685860"/>
            <a:ext cx="1797050" cy="1276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rPr>
              <a:t>Norin</a:t>
            </a:r>
            <a:r>
              <a:rPr lang="en-US" b="1" dirty="0">
                <a:solidFill>
                  <a:schemeClr val="tx1"/>
                </a:solidFill>
              </a:rPr>
              <a:t> 10 with  genes for stiff &amp; short straw </a:t>
            </a:r>
            <a:r>
              <a:rPr lang="en-US" sz="1600" b="1" dirty="0">
                <a:solidFill>
                  <a:schemeClr val="tx1"/>
                </a:solidFill>
              </a:rPr>
              <a:t> </a:t>
            </a:r>
          </a:p>
        </p:txBody>
      </p:sp>
      <p:sp>
        <p:nvSpPr>
          <p:cNvPr id="19" name="Rectangle 18"/>
          <p:cNvSpPr/>
          <p:nvPr/>
        </p:nvSpPr>
        <p:spPr>
          <a:xfrm>
            <a:off x="6686550" y="1951264"/>
            <a:ext cx="1797050" cy="100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Self sufficiency, </a:t>
            </a:r>
          </a:p>
          <a:p>
            <a:r>
              <a:rPr lang="en-US" b="1" dirty="0">
                <a:solidFill>
                  <a:schemeClr val="tx1"/>
                </a:solidFill>
              </a:rPr>
              <a:t>24.5 mil farmers benefitted </a:t>
            </a:r>
          </a:p>
        </p:txBody>
      </p:sp>
      <p:sp>
        <p:nvSpPr>
          <p:cNvPr id="20" name="Rectangle 19"/>
          <p:cNvSpPr/>
          <p:nvPr/>
        </p:nvSpPr>
        <p:spPr>
          <a:xfrm>
            <a:off x="6686550" y="3028950"/>
            <a:ext cx="17970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Real prices by 50%</a:t>
            </a:r>
            <a:r>
              <a:rPr lang="de-DE" sz="1600" b="1" dirty="0">
                <a:solidFill>
                  <a:schemeClr val="tx1"/>
                </a:solidFill>
              </a:rPr>
              <a:t> </a:t>
            </a:r>
            <a:r>
              <a:rPr lang="en-US" sz="1600" b="1" dirty="0">
                <a:solidFill>
                  <a:schemeClr val="tx1"/>
                </a:solidFill>
              </a:rPr>
              <a:t>Affordable  to consumers</a:t>
            </a:r>
          </a:p>
        </p:txBody>
      </p:sp>
      <p:sp>
        <p:nvSpPr>
          <p:cNvPr id="21" name="Rectangle 20"/>
          <p:cNvSpPr/>
          <p:nvPr/>
        </p:nvSpPr>
        <p:spPr>
          <a:xfrm>
            <a:off x="6686550" y="4019550"/>
            <a:ext cx="17970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Land savings ~ 21 Mil Ha</a:t>
            </a:r>
          </a:p>
        </p:txBody>
      </p:sp>
      <p:sp>
        <p:nvSpPr>
          <p:cNvPr id="22" name="Rectangle 21"/>
          <p:cNvSpPr/>
          <p:nvPr/>
        </p:nvSpPr>
        <p:spPr>
          <a:xfrm>
            <a:off x="4900930" y="4044950"/>
            <a:ext cx="142875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Rs 949,025 Cr</a:t>
            </a:r>
          </a:p>
        </p:txBody>
      </p:sp>
      <p:sp>
        <p:nvSpPr>
          <p:cNvPr id="23" name="TextBox 22"/>
          <p:cNvSpPr txBox="1"/>
          <p:nvPr/>
        </p:nvSpPr>
        <p:spPr>
          <a:xfrm>
            <a:off x="5886450" y="1428750"/>
            <a:ext cx="336872" cy="334835"/>
          </a:xfrm>
          <a:prstGeom prst="rect">
            <a:avLst/>
          </a:prstGeom>
          <a:noFill/>
        </p:spPr>
        <p:txBody>
          <a:bodyPr wrap="square" rtlCol="0">
            <a:spAutoFit/>
          </a:bodyPr>
          <a:lstStyle/>
          <a:p>
            <a:r>
              <a:rPr lang="en-US" sz="788" dirty="0">
                <a:solidFill>
                  <a:schemeClr val="bg1"/>
                </a:solidFill>
              </a:rPr>
              <a:t>Yield</a:t>
            </a:r>
          </a:p>
        </p:txBody>
      </p:sp>
      <p:sp>
        <p:nvSpPr>
          <p:cNvPr id="25" name="TextBox 24"/>
          <p:cNvSpPr txBox="1"/>
          <p:nvPr/>
        </p:nvSpPr>
        <p:spPr>
          <a:xfrm>
            <a:off x="1143000" y="1276350"/>
            <a:ext cx="546063" cy="507831"/>
          </a:xfrm>
          <a:prstGeom prst="rect">
            <a:avLst/>
          </a:prstGeom>
          <a:noFill/>
        </p:spPr>
        <p:txBody>
          <a:bodyPr wrap="square" rtlCol="0">
            <a:spAutoFit/>
          </a:bodyPr>
          <a:lstStyle/>
          <a:p>
            <a:r>
              <a:rPr lang="en-US" sz="675" dirty="0">
                <a:solidFill>
                  <a:schemeClr val="bg1"/>
                </a:solidFill>
              </a:rPr>
              <a:t>Area &amp;</a:t>
            </a:r>
          </a:p>
          <a:p>
            <a:r>
              <a:rPr lang="en-US" sz="675" dirty="0">
                <a:solidFill>
                  <a:schemeClr val="bg1"/>
                </a:solidFill>
              </a:rPr>
              <a:t> Production</a:t>
            </a:r>
          </a:p>
        </p:txBody>
      </p:sp>
      <p:sp>
        <p:nvSpPr>
          <p:cNvPr id="26" name="Down Arrow 25"/>
          <p:cNvSpPr/>
          <p:nvPr/>
        </p:nvSpPr>
        <p:spPr>
          <a:xfrm>
            <a:off x="1371601" y="1657350"/>
            <a:ext cx="34289" cy="22860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own Arrow 26"/>
          <p:cNvSpPr/>
          <p:nvPr/>
        </p:nvSpPr>
        <p:spPr>
          <a:xfrm>
            <a:off x="6723381" y="3216910"/>
            <a:ext cx="34289" cy="1524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ight Arrow 27"/>
          <p:cNvSpPr/>
          <p:nvPr/>
        </p:nvSpPr>
        <p:spPr>
          <a:xfrm>
            <a:off x="6743700" y="3486150"/>
            <a:ext cx="1143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Isosceles Triangle 28"/>
          <p:cNvSpPr/>
          <p:nvPr/>
        </p:nvSpPr>
        <p:spPr>
          <a:xfrm>
            <a:off x="5429250" y="4629150"/>
            <a:ext cx="1143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14538"/>
            <a:ext cx="8229600" cy="857250"/>
          </a:xfrm>
        </p:spPr>
        <p:txBody>
          <a:bodyPr/>
          <a:lstStyle/>
          <a:p>
            <a:pPr algn="ctr"/>
            <a:r>
              <a:rPr lang="en-US" sz="2800" dirty="0">
                <a:latin typeface="+mj-lt"/>
              </a:rPr>
              <a:t>High Yielding Varieties Rice</a:t>
            </a:r>
          </a:p>
        </p:txBody>
      </p:sp>
      <p:sp>
        <p:nvSpPr>
          <p:cNvPr id="5" name="Slide Number Placeholder 4"/>
          <p:cNvSpPr>
            <a:spLocks noGrp="1"/>
          </p:cNvSpPr>
          <p:nvPr>
            <p:ph type="sldNum" sz="quarter" idx="12"/>
          </p:nvPr>
        </p:nvSpPr>
        <p:spPr/>
        <p:txBody>
          <a:bodyPr/>
          <a:lstStyle/>
          <a:p>
            <a:fld id="{E7FBACBB-20AD-4423-9949-A5638F436BFA}" type="slidenum">
              <a:rPr lang="en-IN" smtClean="0"/>
              <a:pPr/>
              <a:t>8</a:t>
            </a:fld>
            <a:endParaRPr lang="en-IN"/>
          </a:p>
        </p:txBody>
      </p:sp>
      <p:graphicFrame>
        <p:nvGraphicFramePr>
          <p:cNvPr id="9" name="Content Placeholder 8"/>
          <p:cNvGraphicFramePr>
            <a:graphicFrameLocks noGrp="1"/>
          </p:cNvGraphicFramePr>
          <p:nvPr>
            <p:ph sz="half" idx="1"/>
          </p:nvPr>
        </p:nvGraphicFramePr>
        <p:xfrm>
          <a:off x="0" y="971551"/>
          <a:ext cx="70104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81000" y="1657350"/>
            <a:ext cx="914400" cy="457200"/>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Introduction of HYV</a:t>
            </a:r>
          </a:p>
        </p:txBody>
      </p:sp>
      <p:sp>
        <p:nvSpPr>
          <p:cNvPr id="11" name="Down Arrow 10"/>
          <p:cNvSpPr/>
          <p:nvPr/>
        </p:nvSpPr>
        <p:spPr>
          <a:xfrm>
            <a:off x="457200" y="211455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4400550"/>
            <a:ext cx="1524000" cy="590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1.17X Are</a:t>
            </a:r>
            <a:r>
              <a:rPr lang="de-DE" sz="2000" dirty="0">
                <a:solidFill>
                  <a:schemeClr val="tx1"/>
                </a:solidFill>
              </a:rPr>
              <a:t>a</a:t>
            </a:r>
            <a:endParaRPr lang="en-US" sz="2000" dirty="0">
              <a:solidFill>
                <a:schemeClr val="tx1"/>
              </a:solidFill>
            </a:endParaRPr>
          </a:p>
        </p:txBody>
      </p:sp>
      <p:sp>
        <p:nvSpPr>
          <p:cNvPr id="13" name="Up Arrow 12"/>
          <p:cNvSpPr/>
          <p:nvPr/>
        </p:nvSpPr>
        <p:spPr>
          <a:xfrm>
            <a:off x="1219200" y="4552950"/>
            <a:ext cx="152400" cy="2286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524000" y="4400550"/>
            <a:ext cx="1524000" cy="590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a:t>
            </a:r>
            <a:r>
              <a:rPr lang="en-US" sz="2000" dirty="0">
                <a:solidFill>
                  <a:schemeClr val="tx1"/>
                </a:solidFill>
              </a:rPr>
              <a:t>1.8X Yield </a:t>
            </a:r>
          </a:p>
        </p:txBody>
      </p:sp>
      <p:sp>
        <p:nvSpPr>
          <p:cNvPr id="15" name="Up Arrow 14"/>
          <p:cNvSpPr/>
          <p:nvPr/>
        </p:nvSpPr>
        <p:spPr>
          <a:xfrm>
            <a:off x="2743200" y="4552950"/>
            <a:ext cx="152400" cy="2286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48000" y="4400550"/>
            <a:ext cx="1828800" cy="590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2.08 X </a:t>
            </a:r>
            <a:r>
              <a:rPr lang="en-US" sz="2000" dirty="0" err="1">
                <a:solidFill>
                  <a:schemeClr val="tx1"/>
                </a:solidFill>
              </a:rPr>
              <a:t>Prodn</a:t>
            </a:r>
            <a:r>
              <a:rPr lang="en-US" sz="2000" dirty="0">
                <a:solidFill>
                  <a:schemeClr val="tx1"/>
                </a:solidFill>
              </a:rPr>
              <a:t> </a:t>
            </a:r>
            <a:endParaRPr lang="en-US" sz="2400" dirty="0">
              <a:solidFill>
                <a:schemeClr val="tx1"/>
              </a:solidFill>
            </a:endParaRPr>
          </a:p>
        </p:txBody>
      </p:sp>
      <p:sp>
        <p:nvSpPr>
          <p:cNvPr id="17" name="Up Arrow 16"/>
          <p:cNvSpPr/>
          <p:nvPr/>
        </p:nvSpPr>
        <p:spPr>
          <a:xfrm>
            <a:off x="4536440" y="4552950"/>
            <a:ext cx="152400" cy="2286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86600" y="1047750"/>
            <a:ext cx="1905000" cy="990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Semi dwarfing Gene ( </a:t>
            </a:r>
            <a:r>
              <a:rPr lang="en-US" dirty="0" err="1">
                <a:solidFill>
                  <a:schemeClr val="tx1"/>
                </a:solidFill>
              </a:rPr>
              <a:t>Dee-Geo-woo-gen</a:t>
            </a:r>
            <a:r>
              <a:rPr lang="en-US" dirty="0">
                <a:solidFill>
                  <a:schemeClr val="tx1"/>
                </a:solidFill>
              </a:rPr>
              <a:t>)</a:t>
            </a:r>
            <a:r>
              <a:rPr lang="de-DE" dirty="0">
                <a:solidFill>
                  <a:schemeClr val="tx1"/>
                </a:solidFill>
              </a:rPr>
              <a:t> </a:t>
            </a:r>
            <a:endParaRPr lang="en-US" dirty="0">
              <a:solidFill>
                <a:schemeClr val="tx1"/>
              </a:solidFill>
            </a:endParaRPr>
          </a:p>
        </p:txBody>
      </p:sp>
      <p:sp>
        <p:nvSpPr>
          <p:cNvPr id="19" name="Rectangle 18"/>
          <p:cNvSpPr/>
          <p:nvPr/>
        </p:nvSpPr>
        <p:spPr>
          <a:xfrm>
            <a:off x="7086600" y="2114550"/>
            <a:ext cx="1905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rPr>
              <a:t>~</a:t>
            </a:r>
            <a:r>
              <a:rPr lang="en-US" sz="2000" dirty="0">
                <a:solidFill>
                  <a:schemeClr val="tx1"/>
                </a:solidFill>
              </a:rPr>
              <a:t>35 mil farmers </a:t>
            </a:r>
            <a:endParaRPr lang="de-DE" sz="2000" dirty="0">
              <a:solidFill>
                <a:schemeClr val="tx1"/>
              </a:solidFill>
            </a:endParaRPr>
          </a:p>
          <a:p>
            <a:r>
              <a:rPr lang="en-US" sz="2000" dirty="0">
                <a:solidFill>
                  <a:schemeClr val="tx1"/>
                </a:solidFill>
              </a:rPr>
              <a:t> benefitted</a:t>
            </a:r>
            <a:r>
              <a:rPr lang="en-US" dirty="0">
                <a:solidFill>
                  <a:schemeClr val="tx1"/>
                </a:solidFill>
              </a:rPr>
              <a:t> </a:t>
            </a:r>
            <a:endParaRPr lang="en-US" sz="1600" dirty="0">
              <a:solidFill>
                <a:schemeClr val="tx1"/>
              </a:solidFill>
            </a:endParaRPr>
          </a:p>
        </p:txBody>
      </p:sp>
      <p:sp>
        <p:nvSpPr>
          <p:cNvPr id="20" name="Rectangle 19"/>
          <p:cNvSpPr/>
          <p:nvPr/>
        </p:nvSpPr>
        <p:spPr>
          <a:xfrm>
            <a:off x="7086600" y="3105150"/>
            <a:ext cx="1905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900" dirty="0">
                <a:solidFill>
                  <a:schemeClr val="tx1"/>
                </a:solidFill>
              </a:rPr>
              <a:t>R</a:t>
            </a:r>
            <a:r>
              <a:rPr lang="en-US" sz="1900" dirty="0" err="1">
                <a:solidFill>
                  <a:schemeClr val="tx1"/>
                </a:solidFill>
              </a:rPr>
              <a:t>eal</a:t>
            </a:r>
            <a:r>
              <a:rPr lang="en-US" sz="1900" dirty="0">
                <a:solidFill>
                  <a:schemeClr val="tx1"/>
                </a:solidFill>
              </a:rPr>
              <a:t> prices </a:t>
            </a:r>
            <a:r>
              <a:rPr lang="de-DE" sz="1900" dirty="0">
                <a:solidFill>
                  <a:schemeClr val="tx1"/>
                </a:solidFill>
              </a:rPr>
              <a:t>   </a:t>
            </a:r>
            <a:r>
              <a:rPr lang="en-US" sz="1900" dirty="0">
                <a:solidFill>
                  <a:schemeClr val="tx1"/>
                </a:solidFill>
              </a:rPr>
              <a:t>67%  Leading Exporter </a:t>
            </a:r>
          </a:p>
        </p:txBody>
      </p:sp>
      <p:sp>
        <p:nvSpPr>
          <p:cNvPr id="21" name="Rectangle 20"/>
          <p:cNvSpPr/>
          <p:nvPr/>
        </p:nvSpPr>
        <p:spPr>
          <a:xfrm>
            <a:off x="7086600" y="4095750"/>
            <a:ext cx="1905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rPr>
              <a:t>33 Mn Ha</a:t>
            </a:r>
            <a:r>
              <a:rPr lang="en-US" sz="2000" dirty="0">
                <a:solidFill>
                  <a:schemeClr val="tx1"/>
                </a:solidFill>
              </a:rPr>
              <a:t> saved</a:t>
            </a:r>
          </a:p>
        </p:txBody>
      </p:sp>
      <p:sp>
        <p:nvSpPr>
          <p:cNvPr id="22" name="Rectangle 21"/>
          <p:cNvSpPr/>
          <p:nvPr/>
        </p:nvSpPr>
        <p:spPr>
          <a:xfrm>
            <a:off x="4876800" y="4400550"/>
            <a:ext cx="2138680" cy="609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solidFill>
                  <a:schemeClr val="tx1"/>
                </a:solidFill>
              </a:rPr>
              <a:t>  </a:t>
            </a:r>
            <a:r>
              <a:rPr lang="en-US" sz="2100" dirty="0">
                <a:solidFill>
                  <a:schemeClr val="tx1"/>
                </a:solidFill>
              </a:rPr>
              <a:t>Rs 580,800 Cr</a:t>
            </a:r>
          </a:p>
        </p:txBody>
      </p:sp>
      <p:sp>
        <p:nvSpPr>
          <p:cNvPr id="4" name="Up Arrow 12">
            <a:extLst>
              <a:ext uri="{FF2B5EF4-FFF2-40B4-BE49-F238E27FC236}">
                <a16:creationId xmlns:a16="http://schemas.microsoft.com/office/drawing/2014/main" id="{600ACCCA-21D0-1049-966E-4724295CCE51}"/>
              </a:ext>
            </a:extLst>
          </p:cNvPr>
          <p:cNvSpPr/>
          <p:nvPr/>
        </p:nvSpPr>
        <p:spPr>
          <a:xfrm>
            <a:off x="6781800" y="4552950"/>
            <a:ext cx="152400" cy="2286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8310880" y="3308350"/>
            <a:ext cx="76200" cy="152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wipe dir="d"/>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HYCO 2015 - Master Theme">
  <a:themeElements>
    <a:clrScheme name="Mahyco Color Them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16967</TotalTime>
  <Words>1933</Words>
  <Application>Microsoft Macintosh PowerPoint</Application>
  <PresentationFormat>On-screen Show (16:9)</PresentationFormat>
  <Paragraphs>336</Paragraphs>
  <Slides>29</Slides>
  <Notes>15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7" baseType="lpstr">
      <vt:lpstr>Arial</vt:lpstr>
      <vt:lpstr>Book Antiqua</vt:lpstr>
      <vt:lpstr>Calibri</vt:lpstr>
      <vt:lpstr>Swis721 BT</vt:lpstr>
      <vt:lpstr>Wingdings</vt:lpstr>
      <vt:lpstr>MAHYCO 2015 - Master Theme</vt:lpstr>
      <vt:lpstr>Custom Design</vt:lpstr>
      <vt:lpstr>think-cell Slide</vt:lpstr>
      <vt:lpstr>PowerPoint Presentation</vt:lpstr>
      <vt:lpstr>PowerPoint Presentation</vt:lpstr>
      <vt:lpstr>PowerPoint Presentation</vt:lpstr>
      <vt:lpstr>Indian farm size segmentation</vt:lpstr>
      <vt:lpstr>PowerPoint Presentation</vt:lpstr>
      <vt:lpstr>PowerPoint Presentation</vt:lpstr>
      <vt:lpstr>PowerPoint Presentation</vt:lpstr>
      <vt:lpstr>Transformative Technologies Wheat – High Yielding Varieties</vt:lpstr>
      <vt:lpstr>High Yielding Varieties Rice</vt:lpstr>
      <vt:lpstr>PowerPoint Presentation</vt:lpstr>
      <vt:lpstr> Bollgard Cotton  </vt:lpstr>
      <vt:lpstr>PowerPoint Presentation</vt:lpstr>
      <vt:lpstr>             Transformative Innovations in Agriculture</vt:lpstr>
      <vt:lpstr>Biological Nitrogen Fixation </vt:lpstr>
      <vt:lpstr>Conversion of ligno cellulosic biomass</vt:lpstr>
      <vt:lpstr>Herbicide Tolerant Crops</vt:lpstr>
      <vt:lpstr> True Potato Hybrids</vt:lpstr>
      <vt:lpstr>PowerPoint Presentation</vt:lpstr>
      <vt:lpstr> High Density planting of Fruits </vt:lpstr>
      <vt:lpstr>Evolution of Seed / Plant propagules Technologies</vt:lpstr>
      <vt:lpstr>Factors influencing crop Productivity</vt:lpstr>
      <vt:lpstr>Digital technologies have potential to  transform productivity</vt:lpstr>
      <vt:lpstr>Encouraging Transformative Technologies  in Agriculture – An Enabling Policy Environment</vt:lpstr>
      <vt:lpstr>PowerPoint Presentation</vt:lpstr>
      <vt:lpstr>PowerPoint Presentation</vt:lpstr>
      <vt:lpstr>PowerPoint Presentation</vt:lpstr>
      <vt:lpstr>Entrepreneurship</vt:lpstr>
      <vt:lpstr>Systematic &amp; Purposeful Innovation</vt:lpstr>
      <vt:lpstr>Seven sources for Innovative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Pranav Sharma</dc:creator>
  <cp:lastModifiedBy>George John</cp:lastModifiedBy>
  <cp:revision>489</cp:revision>
  <dcterms:created xsi:type="dcterms:W3CDTF">2015-03-05T09:20:16Z</dcterms:created>
  <dcterms:modified xsi:type="dcterms:W3CDTF">2021-04-16T04:13:50Z</dcterms:modified>
</cp:coreProperties>
</file>